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5.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ppt/tags/tag40.xml" ContentType="application/vnd.openxmlformats-officedocument.presentationml.tags+xml"/>
  <Override PartName="/ppt/tags/tag39.xml" ContentType="application/vnd.openxmlformats-officedocument.presentationml.tags+xml"/>
  <Override PartName="/ppt/tags/tag34.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1.xml" ContentType="application/vnd.openxmlformats-officedocument.presentationml.tags+xml"/>
  <Override PartName="/ppt/tags/tag38.xml" ContentType="application/vnd.openxmlformats-officedocument.presentationml.tags+xml"/>
  <Override PartName="/docProps/app.xml" ContentType="application/vnd.openxmlformats-officedocument.extended-properties+xml"/>
  <Override PartName="/ppt/tags/tag42.xml" ContentType="application/vnd.openxmlformats-officedocument.presentationml.tags+xml"/>
  <Override PartName="/docProps/custom.xml" ContentType="application/vnd.openxmlformats-officedocument.custom-properties+xml"/>
  <Override PartName="/ppt/tags/tag33.xml" ContentType="application/vnd.openxmlformats-officedocument.presentationml.tags+xml"/>
  <Override PartName="/ppt/tags/tag3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489" r:id="rId2"/>
    <p:sldId id="487" r:id="rId3"/>
    <p:sldId id="299" r:id="rId4"/>
    <p:sldId id="459" r:id="rId5"/>
    <p:sldId id="488" r:id="rId6"/>
    <p:sldId id="301" r:id="rId7"/>
    <p:sldId id="473" r:id="rId8"/>
    <p:sldId id="380" r:id="rId9"/>
    <p:sldId id="475" r:id="rId10"/>
    <p:sldId id="474" r:id="rId11"/>
    <p:sldId id="290" r:id="rId12"/>
    <p:sldId id="482" r:id="rId13"/>
    <p:sldId id="381" r:id="rId14"/>
    <p:sldId id="383" r:id="rId15"/>
    <p:sldId id="483" r:id="rId16"/>
    <p:sldId id="471" r:id="rId17"/>
    <p:sldId id="300" r:id="rId18"/>
    <p:sldId id="463" r:id="rId19"/>
    <p:sldId id="423" r:id="rId20"/>
    <p:sldId id="476" r:id="rId21"/>
    <p:sldId id="468" r:id="rId22"/>
    <p:sldId id="470" r:id="rId23"/>
    <p:sldId id="490" r:id="rId24"/>
    <p:sldId id="478" r:id="rId25"/>
    <p:sldId id="469" r:id="rId26"/>
    <p:sldId id="477" r:id="rId27"/>
    <p:sldId id="486" r:id="rId28"/>
    <p:sldId id="479" r:id="rId29"/>
    <p:sldId id="481" r:id="rId30"/>
    <p:sldId id="354" r:id="rId31"/>
    <p:sldId id="286" r:id="rId32"/>
    <p:sldId id="384" r:id="rId33"/>
    <p:sldId id="461" r:id="rId34"/>
    <p:sldId id="462" r:id="rId35"/>
    <p:sldId id="485" r:id="rId36"/>
  </p:sldIdLst>
  <p:sldSz cx="12192000" cy="6858000"/>
  <p:notesSz cx="9926638" cy="679767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CC9900"/>
    <a:srgbClr val="FFCCCC"/>
    <a:srgbClr val="FFFFCC"/>
    <a:srgbClr val="FFCCFF"/>
    <a:srgbClr val="FF9966"/>
    <a:srgbClr val="FF9933"/>
    <a:srgbClr val="FFCC00"/>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3" autoAdjust="0"/>
    <p:restoredTop sz="87354" autoAdjust="0"/>
  </p:normalViewPr>
  <p:slideViewPr>
    <p:cSldViewPr snapToGrid="0">
      <p:cViewPr varScale="1">
        <p:scale>
          <a:sx n="64" d="100"/>
          <a:sy n="64" d="100"/>
        </p:scale>
        <p:origin x="628" y="48"/>
      </p:cViewPr>
      <p:guideLst/>
    </p:cSldViewPr>
  </p:slideViewPr>
  <p:notesTextViewPr>
    <p:cViewPr>
      <p:scale>
        <a:sx n="1" d="1"/>
        <a:sy n="1" d="1"/>
      </p:scale>
      <p:origin x="0" y="0"/>
    </p:cViewPr>
  </p:notesTextViewPr>
  <p:sorterViewPr>
    <p:cViewPr>
      <p:scale>
        <a:sx n="100" d="100"/>
        <a:sy n="100" d="100"/>
      </p:scale>
      <p:origin x="0" y="-49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2">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FB49562-1FD8-4426-94A0-DB12041AE1F5}" type="doc">
      <dgm:prSet loTypeId="urn:microsoft.com/office/officeart/2005/8/layout/venn2" loCatId="relationship" qsTypeId="urn:microsoft.com/office/officeart/2005/8/quickstyle/simple1#1" qsCatId="simple" csTypeId="urn:microsoft.com/office/officeart/2005/8/colors/accent2_4#1" csCatId="accent2" phldr="1"/>
      <dgm:spPr/>
      <dgm:t>
        <a:bodyPr/>
        <a:lstStyle/>
        <a:p>
          <a:endParaRPr lang="zh-TW" altLang="en-US"/>
        </a:p>
      </dgm:t>
    </dgm:pt>
    <dgm:pt modelId="{BE51985E-3650-4BC0-922C-199E4B540676}">
      <dgm:prSet phldrT="[文字]"/>
      <dgm:spPr>
        <a:xfrm>
          <a:off x="223837" y="0"/>
          <a:ext cx="3200400" cy="3200400"/>
        </a:xfrm>
        <a:prstGeom prst="ellipse">
          <a:avLst/>
        </a:prstGeom>
        <a:solidFill>
          <a:schemeClr val="accent4">
            <a:lumMod val="75000"/>
          </a:schemeClr>
        </a:solidFill>
      </dgm:spPr>
      <dgm:t>
        <a:bodyPr/>
        <a:lstStyle/>
        <a:p>
          <a:pPr>
            <a:buNone/>
          </a:pPr>
          <a:endParaRPr lang="zh-TW" altLang="en-US">
            <a:solidFill>
              <a:sysClr val="window" lastClr="FFFFFF"/>
            </a:solidFill>
            <a:latin typeface="Calibri" panose="020F0502020204030204"/>
            <a:ea typeface="PMingLiU" panose="02020500000000000000" pitchFamily="18" charset="-120"/>
            <a:cs typeface="+mn-cs"/>
          </a:endParaRPr>
        </a:p>
      </dgm:t>
    </dgm:pt>
    <dgm:pt modelId="{B97C2374-5F1D-4D60-805F-2414CA0FE855}" type="parTrans" cxnId="{5B417F48-0968-4398-B52F-FF660512A340}">
      <dgm:prSet/>
      <dgm:spPr/>
      <dgm:t>
        <a:bodyPr/>
        <a:lstStyle/>
        <a:p>
          <a:endParaRPr lang="zh-TW" altLang="en-US"/>
        </a:p>
      </dgm:t>
    </dgm:pt>
    <dgm:pt modelId="{DF35F4A1-18F1-40F0-9EC7-49F5E1EC9AB8}" type="sibTrans" cxnId="{5B417F48-0968-4398-B52F-FF660512A340}">
      <dgm:prSet/>
      <dgm:spPr/>
      <dgm:t>
        <a:bodyPr/>
        <a:lstStyle/>
        <a:p>
          <a:endParaRPr lang="zh-TW" altLang="en-US"/>
        </a:p>
      </dgm:t>
    </dgm:pt>
    <dgm:pt modelId="{DA3BD549-E9CF-4001-9AE5-BB8C9B085F8D}">
      <dgm:prSet phldrT="[文字]"/>
      <dgm:spPr>
        <a:xfrm>
          <a:off x="623887" y="800099"/>
          <a:ext cx="2400300" cy="2400300"/>
        </a:xfrm>
        <a:prstGeom prst="ellipse">
          <a:avLst/>
        </a:prstGeom>
        <a:solidFill>
          <a:schemeClr val="accent4">
            <a:lumMod val="60000"/>
            <a:lumOff val="40000"/>
          </a:schemeClr>
        </a:solidFill>
        <a:ln>
          <a:prstDash val="dash"/>
        </a:ln>
      </dgm:spPr>
      <dgm:t>
        <a:bodyPr/>
        <a:lstStyle/>
        <a:p>
          <a:pPr>
            <a:buNone/>
          </a:pPr>
          <a:endParaRPr lang="en-US" altLang="zh-CN">
            <a:solidFill>
              <a:sysClr val="window" lastClr="FFFFFF"/>
            </a:solidFill>
            <a:latin typeface="Calibri" panose="020F0502020204030204"/>
            <a:ea typeface="等线" panose="02010600030101010101" charset="-122"/>
            <a:cs typeface="+mn-cs"/>
          </a:endParaRPr>
        </a:p>
      </dgm:t>
    </dgm:pt>
    <dgm:pt modelId="{EFDD29DF-BAAC-4F3C-B82F-AB593A33DF19}" type="parTrans" cxnId="{0FDEB8E8-0C66-491C-9BC8-CD2B878B7A32}">
      <dgm:prSet/>
      <dgm:spPr/>
      <dgm:t>
        <a:bodyPr/>
        <a:lstStyle/>
        <a:p>
          <a:endParaRPr lang="zh-TW" altLang="en-US"/>
        </a:p>
      </dgm:t>
    </dgm:pt>
    <dgm:pt modelId="{04ACD033-48AE-4929-9E90-5655786DCE37}" type="sibTrans" cxnId="{0FDEB8E8-0C66-491C-9BC8-CD2B878B7A32}">
      <dgm:prSet/>
      <dgm:spPr/>
      <dgm:t>
        <a:bodyPr/>
        <a:lstStyle/>
        <a:p>
          <a:endParaRPr lang="zh-TW" altLang="en-US"/>
        </a:p>
      </dgm:t>
    </dgm:pt>
    <dgm:pt modelId="{D3CA3A47-52EB-4823-92A5-610C74613BA2}">
      <dgm:prSet phldrT="[文字]"/>
      <dgm:spPr>
        <a:xfrm>
          <a:off x="1062038" y="1600200"/>
          <a:ext cx="1600200" cy="1600200"/>
        </a:xfrm>
        <a:prstGeom prst="ellipse">
          <a:avLst/>
        </a:prstGeom>
        <a:solidFill>
          <a:srgbClr val="FFFFCC"/>
        </a:solidFill>
        <a:ln>
          <a:prstDash val="dash"/>
        </a:ln>
      </dgm:spPr>
      <dgm:t>
        <a:bodyPr/>
        <a:lstStyle/>
        <a:p>
          <a:pPr>
            <a:buNone/>
          </a:pPr>
          <a:endParaRPr lang="zh-TW" altLang="en-US">
            <a:solidFill>
              <a:sysClr val="window" lastClr="FFFFFF"/>
            </a:solidFill>
            <a:latin typeface="Calibri" panose="020F0502020204030204"/>
            <a:ea typeface="PMingLiU" panose="02020500000000000000" pitchFamily="18" charset="-120"/>
            <a:cs typeface="+mn-cs"/>
          </a:endParaRPr>
        </a:p>
      </dgm:t>
    </dgm:pt>
    <dgm:pt modelId="{8948E743-DA6D-491D-928A-D901B51EAEC2}" type="parTrans" cxnId="{7765CF9A-8F39-4A8E-93EB-FB8AB16EE209}">
      <dgm:prSet/>
      <dgm:spPr/>
      <dgm:t>
        <a:bodyPr/>
        <a:lstStyle/>
        <a:p>
          <a:endParaRPr lang="zh-TW" altLang="en-US"/>
        </a:p>
      </dgm:t>
    </dgm:pt>
    <dgm:pt modelId="{73F8EED7-87AF-4A4C-A032-FEDFB1E454CF}" type="sibTrans" cxnId="{7765CF9A-8F39-4A8E-93EB-FB8AB16EE209}">
      <dgm:prSet/>
      <dgm:spPr/>
      <dgm:t>
        <a:bodyPr/>
        <a:lstStyle/>
        <a:p>
          <a:endParaRPr lang="zh-TW" altLang="en-US"/>
        </a:p>
      </dgm:t>
    </dgm:pt>
    <dgm:pt modelId="{56671605-29D1-49DD-A51D-2CF50075407F}" type="pres">
      <dgm:prSet presAssocID="{3FB49562-1FD8-4426-94A0-DB12041AE1F5}" presName="Name0" presStyleCnt="0">
        <dgm:presLayoutVars>
          <dgm:chMax val="7"/>
          <dgm:resizeHandles val="exact"/>
        </dgm:presLayoutVars>
      </dgm:prSet>
      <dgm:spPr/>
    </dgm:pt>
    <dgm:pt modelId="{DAA5A4B6-CE86-4737-9757-CDA0F813074A}" type="pres">
      <dgm:prSet presAssocID="{3FB49562-1FD8-4426-94A0-DB12041AE1F5}" presName="comp1" presStyleCnt="0"/>
      <dgm:spPr/>
    </dgm:pt>
    <dgm:pt modelId="{BFCAAFCF-457E-4A7C-B07A-5B68B54B4092}" type="pres">
      <dgm:prSet presAssocID="{3FB49562-1FD8-4426-94A0-DB12041AE1F5}" presName="circle1" presStyleLbl="node1" presStyleIdx="0" presStyleCnt="3" custLinFactNeighborX="413" custLinFactNeighborY="-7328"/>
      <dgm:spPr/>
    </dgm:pt>
    <dgm:pt modelId="{8347457B-E261-4EC5-8FB9-7ED14E2EA338}" type="pres">
      <dgm:prSet presAssocID="{3FB49562-1FD8-4426-94A0-DB12041AE1F5}" presName="c1text" presStyleLbl="node1" presStyleIdx="0" presStyleCnt="3">
        <dgm:presLayoutVars>
          <dgm:bulletEnabled val="1"/>
        </dgm:presLayoutVars>
      </dgm:prSet>
      <dgm:spPr/>
    </dgm:pt>
    <dgm:pt modelId="{42F0A3E3-F89E-4E67-B6D2-A8A359D37CEF}" type="pres">
      <dgm:prSet presAssocID="{3FB49562-1FD8-4426-94A0-DB12041AE1F5}" presName="comp2" presStyleCnt="0"/>
      <dgm:spPr/>
    </dgm:pt>
    <dgm:pt modelId="{12B7A4CE-E38D-4B72-9948-CB6AF1C22812}" type="pres">
      <dgm:prSet presAssocID="{3FB49562-1FD8-4426-94A0-DB12041AE1F5}" presName="circle2" presStyleLbl="node1" presStyleIdx="1" presStyleCnt="3"/>
      <dgm:spPr/>
    </dgm:pt>
    <dgm:pt modelId="{DE7C92A4-586E-42C3-AE10-BC864EF9E8C0}" type="pres">
      <dgm:prSet presAssocID="{3FB49562-1FD8-4426-94A0-DB12041AE1F5}" presName="c2text" presStyleLbl="node1" presStyleIdx="1" presStyleCnt="3">
        <dgm:presLayoutVars>
          <dgm:bulletEnabled val="1"/>
        </dgm:presLayoutVars>
      </dgm:prSet>
      <dgm:spPr/>
    </dgm:pt>
    <dgm:pt modelId="{3C3BCD80-32FA-41DB-958C-4D18E7752D07}" type="pres">
      <dgm:prSet presAssocID="{3FB49562-1FD8-4426-94A0-DB12041AE1F5}" presName="comp3" presStyleCnt="0"/>
      <dgm:spPr/>
    </dgm:pt>
    <dgm:pt modelId="{41621A5D-30FB-428D-9A5F-D9F077906D61}" type="pres">
      <dgm:prSet presAssocID="{3FB49562-1FD8-4426-94A0-DB12041AE1F5}" presName="circle3" presStyleLbl="node1" presStyleIdx="2" presStyleCnt="3" custLinFactNeighborX="2381"/>
      <dgm:spPr/>
    </dgm:pt>
    <dgm:pt modelId="{40BD70B0-A446-488B-936B-EC90415F389F}" type="pres">
      <dgm:prSet presAssocID="{3FB49562-1FD8-4426-94A0-DB12041AE1F5}" presName="c3text" presStyleLbl="node1" presStyleIdx="2" presStyleCnt="3">
        <dgm:presLayoutVars>
          <dgm:bulletEnabled val="1"/>
        </dgm:presLayoutVars>
      </dgm:prSet>
      <dgm:spPr/>
    </dgm:pt>
  </dgm:ptLst>
  <dgm:cxnLst>
    <dgm:cxn modelId="{49A85E38-A974-4F08-BECD-16F9996C4092}" type="presOf" srcId="{BE51985E-3650-4BC0-922C-199E4B540676}" destId="{8347457B-E261-4EC5-8FB9-7ED14E2EA338}" srcOrd="1" destOrd="0" presId="urn:microsoft.com/office/officeart/2005/8/layout/venn2"/>
    <dgm:cxn modelId="{C68A3D5D-0641-4E2A-BEBF-6FF3E174C501}" type="presOf" srcId="{BE51985E-3650-4BC0-922C-199E4B540676}" destId="{BFCAAFCF-457E-4A7C-B07A-5B68B54B4092}" srcOrd="0" destOrd="0" presId="urn:microsoft.com/office/officeart/2005/8/layout/venn2"/>
    <dgm:cxn modelId="{5B417F48-0968-4398-B52F-FF660512A340}" srcId="{3FB49562-1FD8-4426-94A0-DB12041AE1F5}" destId="{BE51985E-3650-4BC0-922C-199E4B540676}" srcOrd="0" destOrd="0" parTransId="{B97C2374-5F1D-4D60-805F-2414CA0FE855}" sibTransId="{DF35F4A1-18F1-40F0-9EC7-49F5E1EC9AB8}"/>
    <dgm:cxn modelId="{45B06171-88B2-4ADA-A4A1-DBB5E6C89BA0}" type="presOf" srcId="{DA3BD549-E9CF-4001-9AE5-BB8C9B085F8D}" destId="{12B7A4CE-E38D-4B72-9948-CB6AF1C22812}" srcOrd="0" destOrd="0" presId="urn:microsoft.com/office/officeart/2005/8/layout/venn2"/>
    <dgm:cxn modelId="{6C9EFF5A-0E90-4F0A-8A7D-9C626BBEB97D}" type="presOf" srcId="{D3CA3A47-52EB-4823-92A5-610C74613BA2}" destId="{40BD70B0-A446-488B-936B-EC90415F389F}" srcOrd="1" destOrd="0" presId="urn:microsoft.com/office/officeart/2005/8/layout/venn2"/>
    <dgm:cxn modelId="{7765CF9A-8F39-4A8E-93EB-FB8AB16EE209}" srcId="{3FB49562-1FD8-4426-94A0-DB12041AE1F5}" destId="{D3CA3A47-52EB-4823-92A5-610C74613BA2}" srcOrd="2" destOrd="0" parTransId="{8948E743-DA6D-491D-928A-D901B51EAEC2}" sibTransId="{73F8EED7-87AF-4A4C-A032-FEDFB1E454CF}"/>
    <dgm:cxn modelId="{8D2CA0B8-0688-43CE-BEA0-EB0B91E12DFA}" type="presOf" srcId="{3FB49562-1FD8-4426-94A0-DB12041AE1F5}" destId="{56671605-29D1-49DD-A51D-2CF50075407F}" srcOrd="0" destOrd="0" presId="urn:microsoft.com/office/officeart/2005/8/layout/venn2"/>
    <dgm:cxn modelId="{7EFA85C6-277C-47C2-88A6-DADA87918001}" type="presOf" srcId="{D3CA3A47-52EB-4823-92A5-610C74613BA2}" destId="{41621A5D-30FB-428D-9A5F-D9F077906D61}" srcOrd="0" destOrd="0" presId="urn:microsoft.com/office/officeart/2005/8/layout/venn2"/>
    <dgm:cxn modelId="{0FDEB8E8-0C66-491C-9BC8-CD2B878B7A32}" srcId="{3FB49562-1FD8-4426-94A0-DB12041AE1F5}" destId="{DA3BD549-E9CF-4001-9AE5-BB8C9B085F8D}" srcOrd="1" destOrd="0" parTransId="{EFDD29DF-BAAC-4F3C-B82F-AB593A33DF19}" sibTransId="{04ACD033-48AE-4929-9E90-5655786DCE37}"/>
    <dgm:cxn modelId="{CDE434FE-C1B3-47C6-B931-CB10EC6C34BF}" type="presOf" srcId="{DA3BD549-E9CF-4001-9AE5-BB8C9B085F8D}" destId="{DE7C92A4-586E-42C3-AE10-BC864EF9E8C0}" srcOrd="1" destOrd="0" presId="urn:microsoft.com/office/officeart/2005/8/layout/venn2"/>
    <dgm:cxn modelId="{8DAFF52B-2EB6-4E39-86E6-3FD8B866D869}" type="presParOf" srcId="{56671605-29D1-49DD-A51D-2CF50075407F}" destId="{DAA5A4B6-CE86-4737-9757-CDA0F813074A}" srcOrd="0" destOrd="0" presId="urn:microsoft.com/office/officeart/2005/8/layout/venn2"/>
    <dgm:cxn modelId="{B1068B29-0FD4-46C1-9E62-7E5CEB92FF94}" type="presParOf" srcId="{DAA5A4B6-CE86-4737-9757-CDA0F813074A}" destId="{BFCAAFCF-457E-4A7C-B07A-5B68B54B4092}" srcOrd="0" destOrd="0" presId="urn:microsoft.com/office/officeart/2005/8/layout/venn2"/>
    <dgm:cxn modelId="{8343C355-1CC7-495C-A5E8-936362199C4D}" type="presParOf" srcId="{DAA5A4B6-CE86-4737-9757-CDA0F813074A}" destId="{8347457B-E261-4EC5-8FB9-7ED14E2EA338}" srcOrd="1" destOrd="0" presId="urn:microsoft.com/office/officeart/2005/8/layout/venn2"/>
    <dgm:cxn modelId="{70E19437-C60D-4A62-BA9E-A6CEF48A903A}" type="presParOf" srcId="{56671605-29D1-49DD-A51D-2CF50075407F}" destId="{42F0A3E3-F89E-4E67-B6D2-A8A359D37CEF}" srcOrd="1" destOrd="0" presId="urn:microsoft.com/office/officeart/2005/8/layout/venn2"/>
    <dgm:cxn modelId="{6B43F19E-3039-4447-BA21-5AE553AB436A}" type="presParOf" srcId="{42F0A3E3-F89E-4E67-B6D2-A8A359D37CEF}" destId="{12B7A4CE-E38D-4B72-9948-CB6AF1C22812}" srcOrd="0" destOrd="0" presId="urn:microsoft.com/office/officeart/2005/8/layout/venn2"/>
    <dgm:cxn modelId="{C2A96848-7B7D-4C75-B512-FF5F35A25D77}" type="presParOf" srcId="{42F0A3E3-F89E-4E67-B6D2-A8A359D37CEF}" destId="{DE7C92A4-586E-42C3-AE10-BC864EF9E8C0}" srcOrd="1" destOrd="0" presId="urn:microsoft.com/office/officeart/2005/8/layout/venn2"/>
    <dgm:cxn modelId="{A645C6EF-97B9-417F-A5F0-3A61D15319B1}" type="presParOf" srcId="{56671605-29D1-49DD-A51D-2CF50075407F}" destId="{3C3BCD80-32FA-41DB-958C-4D18E7752D07}" srcOrd="2" destOrd="0" presId="urn:microsoft.com/office/officeart/2005/8/layout/venn2"/>
    <dgm:cxn modelId="{D874B5EE-2472-46DA-A1FB-62108208A361}" type="presParOf" srcId="{3C3BCD80-32FA-41DB-958C-4D18E7752D07}" destId="{41621A5D-30FB-428D-9A5F-D9F077906D61}" srcOrd="0" destOrd="0" presId="urn:microsoft.com/office/officeart/2005/8/layout/venn2"/>
    <dgm:cxn modelId="{673BA636-13C6-4CA8-84F0-F15F3259F8A6}" type="presParOf" srcId="{3C3BCD80-32FA-41DB-958C-4D18E7752D07}" destId="{40BD70B0-A446-488B-936B-EC90415F389F}"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9D49B-5477-41A0-9109-9A4BD657C936}" type="doc">
      <dgm:prSet loTypeId="urn:microsoft.com/office/officeart/2005/8/layout/chart3#1" loCatId="cycle" qsTypeId="urn:microsoft.com/office/officeart/2005/8/quickstyle/simple1#2" qsCatId="simple" csTypeId="urn:microsoft.com/office/officeart/2005/8/colors/accent2_4#2" csCatId="accent2" phldr="1"/>
      <dgm:spPr/>
    </dgm:pt>
    <dgm:pt modelId="{269304B3-A1CD-4E5D-9F19-992194566535}">
      <dgm:prSet phldrT="[文字]" custT="1"/>
      <dgm:spPr>
        <a:solidFill>
          <a:srgbClr val="FF9966"/>
        </a:solidFill>
      </dgm:spPr>
      <dgm:t>
        <a:bodyPr/>
        <a:lstStyle/>
        <a:p>
          <a:pPr marL="0" indent="0"/>
          <a:r>
            <a:rPr lang="zh-TW" altLang="en-US" sz="2000" dirty="0">
              <a:solidFill>
                <a:schemeClr val="tx1"/>
              </a:solidFill>
              <a:latin typeface="DFKai-SB" panose="03000509000000000000" pitchFamily="65" charset="-120"/>
              <a:ea typeface="DFKai-SB" panose="03000509000000000000" pitchFamily="65" charset="-120"/>
            </a:rPr>
            <a:t>古典小說</a:t>
          </a:r>
          <a:r>
            <a:rPr lang="en-US" altLang="zh-TW" sz="2000" dirty="0">
              <a:solidFill>
                <a:schemeClr val="tx1"/>
              </a:solidFill>
              <a:latin typeface="DFKai-SB" panose="03000509000000000000" pitchFamily="65" charset="-120"/>
              <a:ea typeface="DFKai-SB" panose="03000509000000000000" pitchFamily="65" charset="-120"/>
            </a:rPr>
            <a:t>《</a:t>
          </a:r>
          <a:r>
            <a:rPr lang="zh-TW" altLang="en-US" sz="2000" dirty="0">
              <a:solidFill>
                <a:schemeClr val="tx1"/>
              </a:solidFill>
              <a:latin typeface="DFKai-SB" panose="03000509000000000000" pitchFamily="65" charset="-120"/>
              <a:ea typeface="DFKai-SB" panose="03000509000000000000" pitchFamily="65" charset="-120"/>
            </a:rPr>
            <a:t>紅樓夢</a:t>
          </a:r>
          <a:r>
            <a:rPr lang="en-US" altLang="zh-TW" sz="2000" dirty="0">
              <a:solidFill>
                <a:schemeClr val="tx1"/>
              </a:solidFill>
              <a:latin typeface="DFKai-SB" panose="03000509000000000000" pitchFamily="65" charset="-120"/>
              <a:ea typeface="DFKai-SB" panose="03000509000000000000" pitchFamily="65" charset="-120"/>
            </a:rPr>
            <a:t>》</a:t>
          </a:r>
          <a:endParaRPr lang="en-US" sz="2000" dirty="0">
            <a:solidFill>
              <a:schemeClr val="tx1"/>
            </a:solidFill>
            <a:latin typeface="DFKai-SB" panose="03000509000000000000" pitchFamily="65" charset="-120"/>
            <a:ea typeface="DFKai-SB" panose="03000509000000000000" pitchFamily="65" charset="-120"/>
          </a:endParaRPr>
        </a:p>
      </dgm:t>
    </dgm:pt>
    <dgm:pt modelId="{96CC039F-688A-410E-A2AB-F582420A9FDE}" type="parTrans" cxnId="{F03A19F8-C8CA-4544-BBE9-9075A5A3F84F}">
      <dgm:prSet/>
      <dgm:spPr/>
      <dgm:t>
        <a:bodyPr/>
        <a:lstStyle/>
        <a:p>
          <a:endParaRPr lang="en-US"/>
        </a:p>
      </dgm:t>
    </dgm:pt>
    <dgm:pt modelId="{9F23908C-1966-4CDC-9AC5-E78D253CBE34}" type="sibTrans" cxnId="{F03A19F8-C8CA-4544-BBE9-9075A5A3F84F}">
      <dgm:prSet/>
      <dgm:spPr/>
      <dgm:t>
        <a:bodyPr/>
        <a:lstStyle/>
        <a:p>
          <a:endParaRPr lang="en-US"/>
        </a:p>
      </dgm:t>
    </dgm:pt>
    <dgm:pt modelId="{E415F3CA-8E4D-4C04-B494-210D8044E0E6}">
      <dgm:prSet phldrT="[文字]" custT="1"/>
      <dgm:spPr>
        <a:solidFill>
          <a:schemeClr val="accent2">
            <a:lumMod val="40000"/>
            <a:lumOff val="60000"/>
          </a:schemeClr>
        </a:solidFill>
      </dgm:spPr>
      <dgm:t>
        <a:bodyPr/>
        <a:lstStyle/>
        <a:p>
          <a:r>
            <a:rPr lang="zh-TW" altLang="en-US" sz="2000" dirty="0">
              <a:solidFill>
                <a:schemeClr val="tx1"/>
              </a:solidFill>
              <a:latin typeface="DFKai-SB" panose="03000509000000000000" pitchFamily="65" charset="-120"/>
              <a:ea typeface="DFKai-SB" panose="03000509000000000000" pitchFamily="65" charset="-120"/>
            </a:rPr>
            <a:t>現代</a:t>
          </a:r>
          <a:br>
            <a:rPr lang="en-US" altLang="zh-TW" sz="2000" dirty="0">
              <a:solidFill>
                <a:schemeClr val="tx1"/>
              </a:solidFill>
              <a:latin typeface="DFKai-SB" panose="03000509000000000000" pitchFamily="65" charset="-120"/>
              <a:ea typeface="DFKai-SB" panose="03000509000000000000" pitchFamily="65" charset="-120"/>
            </a:rPr>
          </a:br>
          <a:r>
            <a:rPr lang="zh-TW" altLang="en-US" sz="2000" dirty="0">
              <a:solidFill>
                <a:schemeClr val="tx1"/>
              </a:solidFill>
              <a:latin typeface="DFKai-SB" panose="03000509000000000000" pitchFamily="65" charset="-120"/>
              <a:ea typeface="DFKai-SB" panose="03000509000000000000" pitchFamily="65" charset="-120"/>
            </a:rPr>
            <a:t>文學作品</a:t>
          </a:r>
          <a:endParaRPr lang="en-US" sz="2000" dirty="0">
            <a:solidFill>
              <a:schemeClr val="tx1"/>
            </a:solidFill>
            <a:latin typeface="DFKai-SB" panose="03000509000000000000" pitchFamily="65" charset="-120"/>
            <a:ea typeface="DFKai-SB" panose="03000509000000000000" pitchFamily="65" charset="-120"/>
          </a:endParaRPr>
        </a:p>
      </dgm:t>
    </dgm:pt>
    <dgm:pt modelId="{F21D17F3-26BB-4324-8E84-01442DFC47AC}" type="parTrans" cxnId="{FC9020A6-A319-4B9F-A4F0-A813EF56A353}">
      <dgm:prSet/>
      <dgm:spPr/>
      <dgm:t>
        <a:bodyPr/>
        <a:lstStyle/>
        <a:p>
          <a:endParaRPr lang="en-US"/>
        </a:p>
      </dgm:t>
    </dgm:pt>
    <dgm:pt modelId="{155B69E7-257C-4584-A6E0-D4A47988759E}" type="sibTrans" cxnId="{FC9020A6-A319-4B9F-A4F0-A813EF56A353}">
      <dgm:prSet/>
      <dgm:spPr/>
      <dgm:t>
        <a:bodyPr/>
        <a:lstStyle/>
        <a:p>
          <a:endParaRPr lang="en-US"/>
        </a:p>
      </dgm:t>
    </dgm:pt>
    <dgm:pt modelId="{F9784448-F226-4437-ADB6-FD1F22793B82}">
      <dgm:prSet phldrT="[文字]" custT="1"/>
      <dgm:spPr>
        <a:solidFill>
          <a:schemeClr val="accent4">
            <a:lumMod val="60000"/>
            <a:lumOff val="40000"/>
          </a:schemeClr>
        </a:solidFill>
      </dgm:spPr>
      <dgm:t>
        <a:bodyPr/>
        <a:lstStyle/>
        <a:p>
          <a:r>
            <a:rPr lang="zh-TW" altLang="en-US" sz="2000" dirty="0">
              <a:solidFill>
                <a:schemeClr val="tx1"/>
              </a:solidFill>
              <a:latin typeface="DFKai-SB" panose="03000509000000000000" pitchFamily="65" charset="-120"/>
              <a:ea typeface="DFKai-SB" panose="03000509000000000000" pitchFamily="65" charset="-120"/>
            </a:rPr>
            <a:t>古詩文</a:t>
          </a:r>
          <a:endParaRPr lang="en-US" altLang="zh-TW" sz="2400" dirty="0">
            <a:solidFill>
              <a:schemeClr val="tx1"/>
            </a:solidFill>
            <a:latin typeface="DFKai-SB" panose="03000509000000000000" pitchFamily="65" charset="-120"/>
            <a:ea typeface="DFKai-SB" panose="03000509000000000000" pitchFamily="65" charset="-120"/>
          </a:endParaRPr>
        </a:p>
        <a:p>
          <a:r>
            <a:rPr lang="zh-TW" altLang="en-US" sz="1600" dirty="0">
              <a:solidFill>
                <a:schemeClr val="tx1"/>
              </a:solidFill>
              <a:latin typeface="DFKai-SB" panose="03000509000000000000" pitchFamily="65" charset="-120"/>
              <a:ea typeface="DFKai-SB" panose="03000509000000000000" pitchFamily="65" charset="-120"/>
            </a:rPr>
            <a:t>（包括建議篇章和其他經典作品）</a:t>
          </a:r>
          <a:endParaRPr lang="en-US" sz="2000" dirty="0">
            <a:solidFill>
              <a:schemeClr val="tx1"/>
            </a:solidFill>
            <a:latin typeface="DFKai-SB" panose="03000509000000000000" pitchFamily="65" charset="-120"/>
            <a:ea typeface="DFKai-SB" panose="03000509000000000000" pitchFamily="65" charset="-120"/>
          </a:endParaRPr>
        </a:p>
      </dgm:t>
    </dgm:pt>
    <dgm:pt modelId="{774FF8E2-99BB-4B38-8FCD-0C4941A5152E}" type="parTrans" cxnId="{260D5F74-57B1-4824-9F38-33C1AAF24B24}">
      <dgm:prSet/>
      <dgm:spPr/>
      <dgm:t>
        <a:bodyPr/>
        <a:lstStyle/>
        <a:p>
          <a:endParaRPr lang="en-US"/>
        </a:p>
      </dgm:t>
    </dgm:pt>
    <dgm:pt modelId="{81250B6E-7101-4A17-89EB-7DA87C0144FE}" type="sibTrans" cxnId="{260D5F74-57B1-4824-9F38-33C1AAF24B24}">
      <dgm:prSet/>
      <dgm:spPr/>
      <dgm:t>
        <a:bodyPr/>
        <a:lstStyle/>
        <a:p>
          <a:endParaRPr lang="en-US"/>
        </a:p>
      </dgm:t>
    </dgm:pt>
    <dgm:pt modelId="{64880C19-0DBC-4C73-9AE0-156D43605C51}" type="pres">
      <dgm:prSet presAssocID="{B199D49B-5477-41A0-9109-9A4BD657C936}" presName="compositeShape" presStyleCnt="0">
        <dgm:presLayoutVars>
          <dgm:chMax val="7"/>
          <dgm:dir/>
          <dgm:resizeHandles val="exact"/>
        </dgm:presLayoutVars>
      </dgm:prSet>
      <dgm:spPr/>
    </dgm:pt>
    <dgm:pt modelId="{A1BB6477-21F4-463C-9EF5-96347962D8C9}" type="pres">
      <dgm:prSet presAssocID="{B199D49B-5477-41A0-9109-9A4BD657C936}" presName="wedge1" presStyleLbl="node1" presStyleIdx="0" presStyleCnt="3"/>
      <dgm:spPr/>
    </dgm:pt>
    <dgm:pt modelId="{321A6858-FD59-4654-AB77-2AD5B3CA70BC}" type="pres">
      <dgm:prSet presAssocID="{B199D49B-5477-41A0-9109-9A4BD657C936}" presName="wedge1Tx" presStyleLbl="node1" presStyleIdx="0" presStyleCnt="3">
        <dgm:presLayoutVars>
          <dgm:chMax val="0"/>
          <dgm:chPref val="0"/>
          <dgm:bulletEnabled val="1"/>
        </dgm:presLayoutVars>
      </dgm:prSet>
      <dgm:spPr/>
    </dgm:pt>
    <dgm:pt modelId="{11149901-F455-4099-ADB0-C65ABD317F83}" type="pres">
      <dgm:prSet presAssocID="{B199D49B-5477-41A0-9109-9A4BD657C936}" presName="wedge2" presStyleLbl="node1" presStyleIdx="1" presStyleCnt="3"/>
      <dgm:spPr/>
    </dgm:pt>
    <dgm:pt modelId="{56BF2DB0-CD29-4324-ABCC-91072EA0EF8A}" type="pres">
      <dgm:prSet presAssocID="{B199D49B-5477-41A0-9109-9A4BD657C936}" presName="wedge2Tx" presStyleLbl="node1" presStyleIdx="1" presStyleCnt="3">
        <dgm:presLayoutVars>
          <dgm:chMax val="0"/>
          <dgm:chPref val="0"/>
          <dgm:bulletEnabled val="1"/>
        </dgm:presLayoutVars>
      </dgm:prSet>
      <dgm:spPr/>
    </dgm:pt>
    <dgm:pt modelId="{3ECC1F5C-FEE8-4224-BD73-EB5F815450BE}" type="pres">
      <dgm:prSet presAssocID="{B199D49B-5477-41A0-9109-9A4BD657C936}" presName="wedge3" presStyleLbl="node1" presStyleIdx="2" presStyleCnt="3"/>
      <dgm:spPr/>
    </dgm:pt>
    <dgm:pt modelId="{A8D663B3-6FA1-4D39-A46C-89B648ACC7EA}" type="pres">
      <dgm:prSet presAssocID="{B199D49B-5477-41A0-9109-9A4BD657C936}" presName="wedge3Tx" presStyleLbl="node1" presStyleIdx="2" presStyleCnt="3">
        <dgm:presLayoutVars>
          <dgm:chMax val="0"/>
          <dgm:chPref val="0"/>
          <dgm:bulletEnabled val="1"/>
        </dgm:presLayoutVars>
      </dgm:prSet>
      <dgm:spPr/>
    </dgm:pt>
  </dgm:ptLst>
  <dgm:cxnLst>
    <dgm:cxn modelId="{409DE960-88A4-4680-B3E3-BE4EB62B1320}" type="presOf" srcId="{B199D49B-5477-41A0-9109-9A4BD657C936}" destId="{64880C19-0DBC-4C73-9AE0-156D43605C51}" srcOrd="0" destOrd="0" presId="urn:microsoft.com/office/officeart/2005/8/layout/chart3#1"/>
    <dgm:cxn modelId="{260D5F74-57B1-4824-9F38-33C1AAF24B24}" srcId="{B199D49B-5477-41A0-9109-9A4BD657C936}" destId="{F9784448-F226-4437-ADB6-FD1F22793B82}" srcOrd="2" destOrd="0" parTransId="{774FF8E2-99BB-4B38-8FCD-0C4941A5152E}" sibTransId="{81250B6E-7101-4A17-89EB-7DA87C0144FE}"/>
    <dgm:cxn modelId="{4C08DC74-2762-4AD7-A84B-E633E9331B54}" type="presOf" srcId="{E415F3CA-8E4D-4C04-B494-210D8044E0E6}" destId="{11149901-F455-4099-ADB0-C65ABD317F83}" srcOrd="0" destOrd="0" presId="urn:microsoft.com/office/officeart/2005/8/layout/chart3#1"/>
    <dgm:cxn modelId="{F0C50157-1990-4E4B-88F0-D555B979D51A}" type="presOf" srcId="{E415F3CA-8E4D-4C04-B494-210D8044E0E6}" destId="{56BF2DB0-CD29-4324-ABCC-91072EA0EF8A}" srcOrd="1" destOrd="0" presId="urn:microsoft.com/office/officeart/2005/8/layout/chart3#1"/>
    <dgm:cxn modelId="{BE837A9D-223B-4880-8DD4-C75E0659284C}" type="presOf" srcId="{269304B3-A1CD-4E5D-9F19-992194566535}" destId="{321A6858-FD59-4654-AB77-2AD5B3CA70BC}" srcOrd="1" destOrd="0" presId="urn:microsoft.com/office/officeart/2005/8/layout/chart3#1"/>
    <dgm:cxn modelId="{FC9020A6-A319-4B9F-A4F0-A813EF56A353}" srcId="{B199D49B-5477-41A0-9109-9A4BD657C936}" destId="{E415F3CA-8E4D-4C04-B494-210D8044E0E6}" srcOrd="1" destOrd="0" parTransId="{F21D17F3-26BB-4324-8E84-01442DFC47AC}" sibTransId="{155B69E7-257C-4584-A6E0-D4A47988759E}"/>
    <dgm:cxn modelId="{1D1360A6-F64D-49B5-AB02-3C09EB147CC9}" type="presOf" srcId="{F9784448-F226-4437-ADB6-FD1F22793B82}" destId="{A8D663B3-6FA1-4D39-A46C-89B648ACC7EA}" srcOrd="1" destOrd="0" presId="urn:microsoft.com/office/officeart/2005/8/layout/chart3#1"/>
    <dgm:cxn modelId="{7A3DCCB1-4F78-4E23-BFF6-2DC2DB13D004}" type="presOf" srcId="{269304B3-A1CD-4E5D-9F19-992194566535}" destId="{A1BB6477-21F4-463C-9EF5-96347962D8C9}" srcOrd="0" destOrd="0" presId="urn:microsoft.com/office/officeart/2005/8/layout/chart3#1"/>
    <dgm:cxn modelId="{AD7AD0E4-B37F-4763-B13F-742B124A3A95}" type="presOf" srcId="{F9784448-F226-4437-ADB6-FD1F22793B82}" destId="{3ECC1F5C-FEE8-4224-BD73-EB5F815450BE}" srcOrd="0" destOrd="0" presId="urn:microsoft.com/office/officeart/2005/8/layout/chart3#1"/>
    <dgm:cxn modelId="{F03A19F8-C8CA-4544-BBE9-9075A5A3F84F}" srcId="{B199D49B-5477-41A0-9109-9A4BD657C936}" destId="{269304B3-A1CD-4E5D-9F19-992194566535}" srcOrd="0" destOrd="0" parTransId="{96CC039F-688A-410E-A2AB-F582420A9FDE}" sibTransId="{9F23908C-1966-4CDC-9AC5-E78D253CBE34}"/>
    <dgm:cxn modelId="{39487BDB-3257-47A0-A33A-17D81F444E15}" type="presParOf" srcId="{64880C19-0DBC-4C73-9AE0-156D43605C51}" destId="{A1BB6477-21F4-463C-9EF5-96347962D8C9}" srcOrd="0" destOrd="0" presId="urn:microsoft.com/office/officeart/2005/8/layout/chart3#1"/>
    <dgm:cxn modelId="{CC34E8EC-E42E-491E-8A24-FEF13B9FE774}" type="presParOf" srcId="{64880C19-0DBC-4C73-9AE0-156D43605C51}" destId="{321A6858-FD59-4654-AB77-2AD5B3CA70BC}" srcOrd="1" destOrd="0" presId="urn:microsoft.com/office/officeart/2005/8/layout/chart3#1"/>
    <dgm:cxn modelId="{35B8C21E-506B-405B-9900-C5DD7252A1D0}" type="presParOf" srcId="{64880C19-0DBC-4C73-9AE0-156D43605C51}" destId="{11149901-F455-4099-ADB0-C65ABD317F83}" srcOrd="2" destOrd="0" presId="urn:microsoft.com/office/officeart/2005/8/layout/chart3#1"/>
    <dgm:cxn modelId="{C24E3671-AB78-4882-981E-AEF69422BFCB}" type="presParOf" srcId="{64880C19-0DBC-4C73-9AE0-156D43605C51}" destId="{56BF2DB0-CD29-4324-ABCC-91072EA0EF8A}" srcOrd="3" destOrd="0" presId="urn:microsoft.com/office/officeart/2005/8/layout/chart3#1"/>
    <dgm:cxn modelId="{1AD265C3-2C5A-4598-B57C-EF6CC4F437E6}" type="presParOf" srcId="{64880C19-0DBC-4C73-9AE0-156D43605C51}" destId="{3ECC1F5C-FEE8-4224-BD73-EB5F815450BE}" srcOrd="4" destOrd="0" presId="urn:microsoft.com/office/officeart/2005/8/layout/chart3#1"/>
    <dgm:cxn modelId="{BD326747-01AD-4DFA-BE45-05CC525EFC83}" type="presParOf" srcId="{64880C19-0DBC-4C73-9AE0-156D43605C51}" destId="{A8D663B3-6FA1-4D39-A46C-89B648ACC7EA}" srcOrd="5" destOrd="0" presId="urn:microsoft.com/office/officeart/2005/8/layout/char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AAFCF-457E-4A7C-B07A-5B68B54B4092}">
      <dsp:nvSpPr>
        <dsp:cNvPr id="0" name=""/>
        <dsp:cNvSpPr/>
      </dsp:nvSpPr>
      <dsp:spPr bwMode="white">
        <a:xfrm>
          <a:off x="577192" y="0"/>
          <a:ext cx="4750177" cy="4750177"/>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zh-TW" altLang="en-US" sz="1700" kern="1200">
            <a:solidFill>
              <a:sysClr val="window" lastClr="FFFFFF"/>
            </a:solidFill>
            <a:latin typeface="Calibri" panose="020F0502020204030204"/>
            <a:ea typeface="PMingLiU" panose="02020500000000000000" pitchFamily="18" charset="-120"/>
            <a:cs typeface="+mn-cs"/>
          </a:endParaRPr>
        </a:p>
      </dsp:txBody>
      <dsp:txXfrm>
        <a:off x="2365316" y="341855"/>
        <a:ext cx="1173928" cy="503832"/>
      </dsp:txXfrm>
    </dsp:sp>
    <dsp:sp modelId="{12B7A4CE-E38D-4B72-9948-CB6AF1C22812}">
      <dsp:nvSpPr>
        <dsp:cNvPr id="0" name=""/>
        <dsp:cNvSpPr/>
      </dsp:nvSpPr>
      <dsp:spPr bwMode="white">
        <a:xfrm>
          <a:off x="1151346" y="1187544"/>
          <a:ext cx="3562632" cy="3562632"/>
        </a:xfrm>
        <a:prstGeom prst="ellipse">
          <a:avLst/>
        </a:prstGeom>
        <a:solidFill>
          <a:schemeClr val="accent4">
            <a:lumMod val="60000"/>
            <a:lumOff val="40000"/>
          </a:schemeClr>
        </a:solidFill>
        <a:ln w="127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altLang="zh-CN" sz="1600" kern="1200">
            <a:solidFill>
              <a:sysClr val="window" lastClr="FFFFFF"/>
            </a:solidFill>
            <a:latin typeface="Calibri" panose="020F0502020204030204"/>
            <a:ea typeface="等线" panose="02010600030101010101" charset="-122"/>
            <a:cs typeface="+mn-cs"/>
          </a:endParaRPr>
        </a:p>
      </dsp:txBody>
      <dsp:txXfrm>
        <a:off x="2345698" y="1508033"/>
        <a:ext cx="1173928" cy="472343"/>
      </dsp:txXfrm>
    </dsp:sp>
    <dsp:sp modelId="{41621A5D-30FB-428D-9A5F-D9F077906D61}">
      <dsp:nvSpPr>
        <dsp:cNvPr id="0" name=""/>
        <dsp:cNvSpPr/>
      </dsp:nvSpPr>
      <dsp:spPr bwMode="white">
        <a:xfrm>
          <a:off x="1801669" y="2375088"/>
          <a:ext cx="2375088" cy="2375088"/>
        </a:xfrm>
        <a:prstGeom prst="ellipse">
          <a:avLst/>
        </a:prstGeom>
        <a:solidFill>
          <a:srgbClr val="FFFFCC"/>
        </a:solidFill>
        <a:ln w="127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zh-TW" altLang="en-US" sz="2900" kern="1200">
            <a:solidFill>
              <a:sysClr val="window" lastClr="FFFFFF"/>
            </a:solidFill>
            <a:latin typeface="Calibri" panose="020F0502020204030204"/>
            <a:ea typeface="PMingLiU" panose="02020500000000000000" pitchFamily="18" charset="-120"/>
            <a:cs typeface="+mn-cs"/>
          </a:endParaRPr>
        </a:p>
      </dsp:txBody>
      <dsp:txXfrm>
        <a:off x="2395441" y="3142772"/>
        <a:ext cx="1187545" cy="839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B6477-21F4-463C-9EF5-96347962D8C9}">
      <dsp:nvSpPr>
        <dsp:cNvPr id="0" name=""/>
        <dsp:cNvSpPr/>
      </dsp:nvSpPr>
      <dsp:spPr bwMode="white">
        <a:xfrm>
          <a:off x="1386976" y="259521"/>
          <a:ext cx="3229603" cy="3229603"/>
        </a:xfrm>
        <a:prstGeom prst="pie">
          <a:avLst>
            <a:gd name="adj1" fmla="val 16200000"/>
            <a:gd name="adj2" fmla="val 1800000"/>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latin typeface="DFKai-SB" panose="03000509000000000000" pitchFamily="65" charset="-120"/>
              <a:ea typeface="DFKai-SB" panose="03000509000000000000" pitchFamily="65" charset="-120"/>
            </a:rPr>
            <a:t>古典小說</a:t>
          </a:r>
          <a:r>
            <a:rPr lang="en-US" altLang="zh-TW" sz="2000" kern="1200" dirty="0">
              <a:solidFill>
                <a:schemeClr val="tx1"/>
              </a:solidFill>
              <a:latin typeface="DFKai-SB" panose="03000509000000000000" pitchFamily="65" charset="-120"/>
              <a:ea typeface="DFKai-SB" panose="03000509000000000000" pitchFamily="65" charset="-120"/>
            </a:rPr>
            <a:t>《</a:t>
          </a:r>
          <a:r>
            <a:rPr lang="zh-TW" altLang="en-US" sz="2000" kern="1200" dirty="0">
              <a:solidFill>
                <a:schemeClr val="tx1"/>
              </a:solidFill>
              <a:latin typeface="DFKai-SB" panose="03000509000000000000" pitchFamily="65" charset="-120"/>
              <a:ea typeface="DFKai-SB" panose="03000509000000000000" pitchFamily="65" charset="-120"/>
            </a:rPr>
            <a:t>紅樓夢</a:t>
          </a:r>
          <a:r>
            <a:rPr lang="en-US" altLang="zh-TW" sz="2000" kern="1200" dirty="0">
              <a:solidFill>
                <a:schemeClr val="tx1"/>
              </a:solidFill>
              <a:latin typeface="DFKai-SB" panose="03000509000000000000" pitchFamily="65" charset="-120"/>
              <a:ea typeface="DFKai-SB" panose="03000509000000000000" pitchFamily="65" charset="-120"/>
            </a:rPr>
            <a:t>》</a:t>
          </a:r>
          <a:endParaRPr lang="en-US" sz="2000" kern="1200" dirty="0">
            <a:solidFill>
              <a:schemeClr val="tx1"/>
            </a:solidFill>
            <a:latin typeface="DFKai-SB" panose="03000509000000000000" pitchFamily="65" charset="-120"/>
            <a:ea typeface="DFKai-SB" panose="03000509000000000000" pitchFamily="65" charset="-120"/>
          </a:endParaRPr>
        </a:p>
      </dsp:txBody>
      <dsp:txXfrm>
        <a:off x="3142881" y="855460"/>
        <a:ext cx="1095758" cy="1076534"/>
      </dsp:txXfrm>
    </dsp:sp>
    <dsp:sp modelId="{11149901-F455-4099-ADB0-C65ABD317F83}">
      <dsp:nvSpPr>
        <dsp:cNvPr id="0" name=""/>
        <dsp:cNvSpPr/>
      </dsp:nvSpPr>
      <dsp:spPr bwMode="white">
        <a:xfrm>
          <a:off x="1220498" y="355640"/>
          <a:ext cx="3229603" cy="3229603"/>
        </a:xfrm>
        <a:prstGeom prst="pie">
          <a:avLst>
            <a:gd name="adj1" fmla="val 1800000"/>
            <a:gd name="adj2" fmla="val 900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latin typeface="DFKai-SB" panose="03000509000000000000" pitchFamily="65" charset="-120"/>
              <a:ea typeface="DFKai-SB" panose="03000509000000000000" pitchFamily="65" charset="-120"/>
            </a:rPr>
            <a:t>現代</a:t>
          </a:r>
          <a:br>
            <a:rPr lang="en-US" altLang="zh-TW" sz="2000" kern="1200" dirty="0">
              <a:solidFill>
                <a:schemeClr val="tx1"/>
              </a:solidFill>
              <a:latin typeface="DFKai-SB" panose="03000509000000000000" pitchFamily="65" charset="-120"/>
              <a:ea typeface="DFKai-SB" panose="03000509000000000000" pitchFamily="65" charset="-120"/>
            </a:rPr>
          </a:br>
          <a:r>
            <a:rPr lang="zh-TW" altLang="en-US" sz="2000" kern="1200" dirty="0">
              <a:solidFill>
                <a:schemeClr val="tx1"/>
              </a:solidFill>
              <a:latin typeface="DFKai-SB" panose="03000509000000000000" pitchFamily="65" charset="-120"/>
              <a:ea typeface="DFKai-SB" panose="03000509000000000000" pitchFamily="65" charset="-120"/>
            </a:rPr>
            <a:t>文學作品</a:t>
          </a:r>
          <a:endParaRPr lang="en-US" sz="2000" kern="1200" dirty="0">
            <a:solidFill>
              <a:schemeClr val="tx1"/>
            </a:solidFill>
            <a:latin typeface="DFKai-SB" panose="03000509000000000000" pitchFamily="65" charset="-120"/>
            <a:ea typeface="DFKai-SB" panose="03000509000000000000" pitchFamily="65" charset="-120"/>
          </a:endParaRPr>
        </a:p>
      </dsp:txBody>
      <dsp:txXfrm>
        <a:off x="2104794" y="2393366"/>
        <a:ext cx="1461011" cy="999639"/>
      </dsp:txXfrm>
    </dsp:sp>
    <dsp:sp modelId="{3ECC1F5C-FEE8-4224-BD73-EB5F815450BE}">
      <dsp:nvSpPr>
        <dsp:cNvPr id="0" name=""/>
        <dsp:cNvSpPr/>
      </dsp:nvSpPr>
      <dsp:spPr bwMode="white">
        <a:xfrm>
          <a:off x="1220498" y="355640"/>
          <a:ext cx="3229603" cy="3229603"/>
        </a:xfrm>
        <a:prstGeom prst="pie">
          <a:avLst>
            <a:gd name="adj1" fmla="val 9000000"/>
            <a:gd name="adj2" fmla="val 1620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latin typeface="DFKai-SB" panose="03000509000000000000" pitchFamily="65" charset="-120"/>
              <a:ea typeface="DFKai-SB" panose="03000509000000000000" pitchFamily="65" charset="-120"/>
            </a:rPr>
            <a:t>古詩文</a:t>
          </a:r>
          <a:endParaRPr lang="en-US" altLang="zh-TW" sz="2400" kern="1200" dirty="0">
            <a:solidFill>
              <a:schemeClr val="tx1"/>
            </a:solidFill>
            <a:latin typeface="DFKai-SB" panose="03000509000000000000" pitchFamily="65" charset="-120"/>
            <a:ea typeface="DFKai-SB" panose="03000509000000000000" pitchFamily="65" charset="-120"/>
          </a:endParaRPr>
        </a:p>
        <a:p>
          <a:pPr marL="0" lvl="0" indent="0" algn="ctr" defTabSz="889000">
            <a:lnSpc>
              <a:spcPct val="90000"/>
            </a:lnSpc>
            <a:spcBef>
              <a:spcPct val="0"/>
            </a:spcBef>
            <a:spcAft>
              <a:spcPct val="35000"/>
            </a:spcAft>
            <a:buNone/>
          </a:pPr>
          <a:r>
            <a:rPr lang="zh-TW" altLang="en-US" sz="1600" kern="1200" dirty="0">
              <a:solidFill>
                <a:schemeClr val="tx1"/>
              </a:solidFill>
              <a:latin typeface="DFKai-SB" panose="03000509000000000000" pitchFamily="65" charset="-120"/>
              <a:ea typeface="DFKai-SB" panose="03000509000000000000" pitchFamily="65" charset="-120"/>
            </a:rPr>
            <a:t>（包括建議篇章和其他經典作品）</a:t>
          </a:r>
          <a:endParaRPr lang="en-US" sz="2000" kern="1200" dirty="0">
            <a:solidFill>
              <a:schemeClr val="tx1"/>
            </a:solidFill>
            <a:latin typeface="DFKai-SB" panose="03000509000000000000" pitchFamily="65" charset="-120"/>
            <a:ea typeface="DFKai-SB" panose="03000509000000000000" pitchFamily="65" charset="-120"/>
          </a:endParaRPr>
        </a:p>
      </dsp:txBody>
      <dsp:txXfrm>
        <a:off x="1566527" y="990027"/>
        <a:ext cx="1095758" cy="107653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2024/12/12</a:t>
            </a:fld>
            <a:endParaRPr lang="zh-CN" altLang="en-US"/>
          </a:p>
        </p:txBody>
      </p:sp>
      <p:sp>
        <p:nvSpPr>
          <p:cNvPr id="4" name="页脚占位符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E56F112D-630F-4A1E-9668-3D985DDADD6E}" type="datetimeFigureOut">
              <a:rPr lang="en-US" smtClean="0"/>
              <a:t>12/12/2024</a:t>
            </a:fld>
            <a:endParaRPr lang="en-US"/>
          </a:p>
        </p:txBody>
      </p:sp>
      <p:sp>
        <p:nvSpPr>
          <p:cNvPr id="4" name="投影片影像版面配置區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8DF791A-D2EE-488C-B263-4A45CF47138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DF791A-D2EE-488C-B263-4A45CF4713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DF791A-D2EE-488C-B263-4A45CF4713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80000"/>
              </a:lnSpc>
              <a:spcBef>
                <a:spcPts val="0"/>
              </a:spcBef>
              <a:spcAft>
                <a:spcPts val="0"/>
              </a:spcAft>
              <a:buClrTx/>
              <a:buSzTx/>
              <a:buFontTx/>
              <a:buNone/>
              <a:defRPr/>
            </a:pPr>
            <a:r>
              <a:rPr lang="zh-CN" altLang="en-US" sz="1200" b="1" noProof="0" dirty="0">
                <a:ln>
                  <a:noFill/>
                </a:ln>
                <a:solidFill>
                  <a:prstClr val="black"/>
                </a:solidFill>
                <a:effectLst/>
                <a:uLnTx/>
                <a:uFillTx/>
                <a:latin typeface="楷体" panose="02010609060101010101" charset="-122"/>
                <a:ea typeface="楷体" panose="02010609060101010101" charset="-122"/>
                <a:sym typeface="+mn-ea"/>
              </a:rPr>
              <a:t>設計理念</a:t>
            </a:r>
            <a:r>
              <a:rPr lang="en-US" altLang="zh-CN" sz="1200" noProof="0" dirty="0">
                <a:ln>
                  <a:noFill/>
                </a:ln>
                <a:solidFill>
                  <a:prstClr val="black"/>
                </a:solidFill>
                <a:effectLst/>
                <a:uLnTx/>
                <a:uFillTx/>
                <a:latin typeface="楷体" panose="02010609060101010101" charset="-122"/>
                <a:ea typeface="楷体" panose="02010609060101010101" charset="-122"/>
                <a:sym typeface="+mn-ea"/>
              </a:rPr>
              <a:t>    </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比較閲讀</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，在比較、分析、概括、綜合、評價、</a:t>
            </a:r>
            <a:r>
              <a:rPr lang="en-US" altLang="zh-CN" sz="1200" noProof="0" dirty="0">
                <a:ln>
                  <a:noFill/>
                </a:ln>
                <a:solidFill>
                  <a:prstClr val="black"/>
                </a:solidFill>
                <a:effectLst/>
                <a:uLnTx/>
                <a:uFillTx/>
                <a:latin typeface="楷体" panose="02010609060101010101" charset="-122"/>
                <a:ea typeface="楷体" panose="02010609060101010101" charset="-122"/>
                <a:sym typeface="+mn-ea"/>
              </a:rPr>
              <a:t>    </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創新中訓練學生思維的</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靈活性、敏捷性和深刻性、批判性</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，提升學生的</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高階思維</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能力。</a:t>
            </a:r>
          </a:p>
          <a:p>
            <a:pPr marL="0" marR="0" lvl="0" indent="0" algn="l" defTabSz="914400" rtl="0" eaLnBrk="1" fontAlgn="auto" latinLnBrk="0" hangingPunct="1">
              <a:lnSpc>
                <a:spcPct val="180000"/>
              </a:lnSpc>
              <a:spcBef>
                <a:spcPts val="0"/>
              </a:spcBef>
              <a:spcAft>
                <a:spcPts val="0"/>
              </a:spcAft>
              <a:buClrTx/>
              <a:buSzTx/>
              <a:buFontTx/>
              <a:buNone/>
              <a:defRPr/>
            </a:pPr>
            <a:r>
              <a:rPr lang="zh-CN" altLang="en-US" sz="1200" b="1" noProof="0" dirty="0">
                <a:ln>
                  <a:noFill/>
                </a:ln>
                <a:solidFill>
                  <a:prstClr val="black"/>
                </a:solidFill>
                <a:effectLst/>
                <a:uLnTx/>
                <a:uFillTx/>
                <a:latin typeface="楷体" panose="02010609060101010101" charset="-122"/>
                <a:ea typeface="楷体" panose="02010609060101010101" charset="-122"/>
                <a:sym typeface="+mn-ea"/>
              </a:rPr>
              <a:t>運用策略</a:t>
            </a:r>
            <a:r>
              <a:rPr lang="en-US" altLang="zh-CN" sz="1200" noProof="0" dirty="0">
                <a:ln>
                  <a:noFill/>
                </a:ln>
                <a:solidFill>
                  <a:prstClr val="black"/>
                </a:solidFill>
                <a:effectLst/>
                <a:uLnTx/>
                <a:uFillTx/>
                <a:latin typeface="楷体" panose="02010609060101010101" charset="-122"/>
                <a:ea typeface="楷体" panose="02010609060101010101" charset="-122"/>
                <a:sym typeface="+mn-ea"/>
              </a:rPr>
              <a:t>    </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通過多種形式的</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朗讀、品詞析句</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，體會爲學之道的内涵，感受</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中國傳統文化</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中</a:t>
            </a:r>
            <a:r>
              <a:rPr lang="en-US" altLang="zh-CN" sz="1200" noProof="0" dirty="0">
                <a:ln>
                  <a:noFill/>
                </a:ln>
                <a:solidFill>
                  <a:prstClr val="black"/>
                </a:solidFill>
                <a:effectLst/>
                <a:uLnTx/>
                <a:uFillTx/>
                <a:latin typeface="楷体" panose="02010609060101010101" charset="-122"/>
                <a:ea typeface="楷体" panose="02010609060101010101" charset="-122"/>
                <a:sym typeface="+mn-ea"/>
              </a:rPr>
              <a:t>“</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詩教育人、以文化人</a:t>
            </a:r>
            <a:r>
              <a:rPr lang="en-US" altLang="zh-CN" sz="1200" noProof="0" dirty="0">
                <a:ln>
                  <a:noFill/>
                </a:ln>
                <a:solidFill>
                  <a:prstClr val="black"/>
                </a:solidFill>
                <a:effectLst/>
                <a:uLnTx/>
                <a:uFillTx/>
                <a:latin typeface="楷体" panose="02010609060101010101" charset="-122"/>
                <a:ea typeface="楷体" panose="02010609060101010101" charset="-122"/>
                <a:sym typeface="+mn-ea"/>
              </a:rPr>
              <a:t>”</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的</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家教風範</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，培養學生的</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正確價值觀</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和</a:t>
            </a:r>
            <a:r>
              <a:rPr lang="zh-CN" altLang="en-US" sz="1200" b="1" noProof="0" dirty="0">
                <a:ln>
                  <a:noFill/>
                </a:ln>
                <a:solidFill>
                  <a:schemeClr val="accent2"/>
                </a:solidFill>
                <a:effectLst/>
                <a:uLnTx/>
                <a:uFillTx/>
                <a:latin typeface="楷体" panose="02010609060101010101" charset="-122"/>
                <a:ea typeface="楷体" panose="02010609060101010101" charset="-122"/>
                <a:sym typeface="+mn-ea"/>
              </a:rPr>
              <a:t>對傳統文化的認同感</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a:t>
            </a:r>
            <a:endPar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endParaRPr>
          </a:p>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u="sng" dirty="0"/>
              <a:t>課程理念</a:t>
            </a:r>
            <a:br>
              <a:rPr lang="en-US" altLang="zh-TW" dirty="0"/>
            </a:br>
            <a:r>
              <a:rPr lang="zh-TW" altLang="en-US" dirty="0"/>
              <a:t>為了延伸學生對中華文化學習的深度及廣度，我們與香港中文大學中醫學院及香港紅樓夢協會合作打造特色課程</a:t>
            </a:r>
            <a:r>
              <a:rPr lang="en-US" altLang="zh-TW" dirty="0"/>
              <a:t>——</a:t>
            </a:r>
            <a:r>
              <a:rPr lang="zh-TW" altLang="en-US" dirty="0"/>
              <a:t>「</a:t>
            </a:r>
            <a:r>
              <a:rPr lang="en-US" altLang="zh-TW" dirty="0"/>
              <a:t>《</a:t>
            </a:r>
            <a:r>
              <a:rPr lang="zh-TW" altLang="en-US" dirty="0"/>
              <a:t>紅樓夢</a:t>
            </a:r>
            <a:r>
              <a:rPr lang="en-US" altLang="zh-TW" dirty="0"/>
              <a:t>》X </a:t>
            </a:r>
            <a:r>
              <a:rPr lang="zh-TW" altLang="en-US" dirty="0"/>
              <a:t>中醫文化課程」，深化由</a:t>
            </a:r>
            <a:r>
              <a:rPr lang="en-US" altLang="zh-TW" dirty="0"/>
              <a:t>《</a:t>
            </a:r>
            <a:r>
              <a:rPr lang="zh-TW" altLang="en-US" dirty="0"/>
              <a:t>古詩文學堂</a:t>
            </a:r>
            <a:r>
              <a:rPr lang="en-US" altLang="zh-TW" dirty="0"/>
              <a:t>》</a:t>
            </a:r>
            <a:r>
              <a:rPr lang="zh-TW" altLang="en-US" dirty="0"/>
              <a:t>所學的十二種價值觀教育，令學生汲取中華文化精髓，涵養品德。中醫為我國四大國粹之一，它在養生、防病、治病的主要思想體現了仁者愛人、以人為本的中華文化精髓，我國總書記習近平先生曾多次強調：「中醫藥是中華民族的瑰寶，一定要保護好、發掘好、發展好、傳承好。」而</a:t>
            </a:r>
            <a:r>
              <a:rPr lang="en-US" altLang="zh-TW" dirty="0"/>
              <a:t>《</a:t>
            </a:r>
            <a:r>
              <a:rPr lang="zh-TW" altLang="en-US" dirty="0"/>
              <a:t>紅樓夢</a:t>
            </a:r>
            <a:r>
              <a:rPr lang="en-US" altLang="zh-TW" dirty="0"/>
              <a:t>》</a:t>
            </a:r>
            <a:r>
              <a:rPr lang="zh-TW" altLang="en-US" dirty="0"/>
              <a:t>被稱為「中國古代社會的百科全書」，習近平總書記也説：「曹雪芹如果沒對當時的社會生活做過全景式的觀察和顯微鏡式的剖析，就不可能完成</a:t>
            </a:r>
            <a:r>
              <a:rPr lang="en-US" altLang="zh-TW" dirty="0"/>
              <a:t>《</a:t>
            </a:r>
            <a:r>
              <a:rPr lang="zh-TW" altLang="en-US" dirty="0"/>
              <a:t>紅樓夢</a:t>
            </a:r>
            <a:r>
              <a:rPr lang="en-US" altLang="zh-TW" dirty="0"/>
              <a:t>》</a:t>
            </a:r>
            <a:r>
              <a:rPr lang="zh-TW" altLang="en-US" dirty="0"/>
              <a:t>這種百科全書式巨著的寫作。」當中的傳統文化及中醫藥知識很值得學生學習。因此，「</a:t>
            </a:r>
            <a:r>
              <a:rPr lang="en-US" altLang="zh-TW" dirty="0"/>
              <a:t>《</a:t>
            </a:r>
            <a:r>
              <a:rPr lang="zh-TW" altLang="en-US" dirty="0"/>
              <a:t>紅樓夢</a:t>
            </a:r>
            <a:r>
              <a:rPr lang="en-US" altLang="zh-TW" dirty="0"/>
              <a:t>》X </a:t>
            </a:r>
            <a:r>
              <a:rPr lang="zh-TW" altLang="en-US" dirty="0"/>
              <a:t>中醫文化課程」以跨學科合作及多元學習模式，融入價值觀教育，讓學生在潛移默化中修養品德及養成健康生活習慣及態度。</a:t>
            </a:r>
            <a:endParaRPr lang="en-US" altLang="zh-TW" dirty="0"/>
          </a:p>
          <a:p>
            <a:endParaRPr lang="en-US" altLang="zh-TW" dirty="0"/>
          </a:p>
          <a:p>
            <a:r>
              <a:rPr lang="zh-TW" altLang="en-US" u="sng" dirty="0"/>
              <a:t>選擇紅樓夢作為全校性主題閱讀的原因</a:t>
            </a:r>
            <a:endParaRPr lang="en-US" altLang="zh-TW" u="sng" dirty="0"/>
          </a:p>
          <a:p>
            <a:r>
              <a:rPr lang="en-US" altLang="zh-TW" dirty="0"/>
              <a:t>《</a:t>
            </a:r>
            <a:r>
              <a:rPr lang="zh-TW" altLang="en-US" dirty="0"/>
              <a:t>紅樓夢</a:t>
            </a:r>
            <a:r>
              <a:rPr lang="en-US" altLang="zh-TW" dirty="0"/>
              <a:t>》</a:t>
            </a:r>
            <a:r>
              <a:rPr lang="zh-TW" altLang="en-US" dirty="0"/>
              <a:t>是一本「中國古代社會的百科全書」，當中角色和情景都多出現醫生診斷和治療的情節，也出現不少中藥材和養生方式，作者曹雪芹在小說中有詳細而準確的中藥方，是有據可循還沿用至今的，獲現代中醫認可。所以小學生想了解古人生活，學習及應用他們的生活智慧，讀紅樓夢是個很好的作品。</a:t>
            </a:r>
            <a:endParaRPr lang="en-US" altLang="zh-TW"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sz="1200" b="1" dirty="0">
                <a:solidFill>
                  <a:schemeClr val="accent2"/>
                </a:solidFill>
                <a:latin typeface="楷体" panose="02010609060101010101" charset="-122"/>
                <a:ea typeface="楷体" panose="02010609060101010101" charset="-122"/>
              </a:rPr>
              <a:t>學生汲取中華文化精髓涵養品德</a:t>
            </a:r>
            <a:endParaRPr lang="zh-HK" alt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七情指「喜、怒、憂、思、悲、恐、驚」，是人體對外界刺激所表現出來的精神情緒反映。</a:t>
            </a:r>
            <a:r>
              <a:rPr lang="en-US" altLang="zh-TW" dirty="0"/>
              <a:t>《</a:t>
            </a:r>
            <a:r>
              <a:rPr lang="zh-TW" altLang="en-US" dirty="0"/>
              <a:t>素問</a:t>
            </a:r>
            <a:r>
              <a:rPr lang="en-US" altLang="zh-TW" dirty="0"/>
              <a:t>·</a:t>
            </a:r>
            <a:r>
              <a:rPr lang="zh-TW" altLang="en-US" dirty="0"/>
              <a:t>陰陽應象大論</a:t>
            </a:r>
            <a:r>
              <a:rPr lang="en-US" altLang="zh-TW" dirty="0"/>
              <a:t>》</a:t>
            </a:r>
            <a:r>
              <a:rPr lang="zh-TW" altLang="en-US" dirty="0"/>
              <a:t>謂：「人有五臟化五氣，以生喜怒悲憂恐」。按照中醫的觀點，七情也和五臟密切相關。心為喜，肝為怒，脾為思，肺為悲憂，腎為驚恐。正常和適度的七情變化可以紓解精神壓力，宣洩不良情緒；但七情過激或太偏，就可以引起臟腑功能失調，導致疾病。</a:t>
            </a:r>
            <a:endParaRPr lang="en-US" altLang="zh-TW" dirty="0"/>
          </a:p>
          <a:p>
            <a:r>
              <a:rPr lang="en-US" dirty="0"/>
              <a:t>https://embracehealth.hkbu.edu.hk/html/eclassroom_book_detail.php?bookid=23&amp;sectionid=150&amp;id=993</a:t>
            </a:r>
          </a:p>
        </p:txBody>
      </p:sp>
      <p:sp>
        <p:nvSpPr>
          <p:cNvPr id="4" name="投影片編號版面配置區 3"/>
          <p:cNvSpPr>
            <a:spLocks noGrp="1"/>
          </p:cNvSpPr>
          <p:nvPr>
            <p:ph type="sldNum" sz="quarter" idx="5"/>
          </p:nvPr>
        </p:nvSpPr>
        <p:spPr/>
        <p:txBody>
          <a:bodyPr/>
          <a:lstStyle/>
          <a:p>
            <a:fld id="{98DF791A-D2EE-488C-B263-4A45CF47138E}"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写景是一种抒情的手段</a:t>
            </a:r>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指導方向</a:t>
            </a:r>
            <a:r>
              <a:rPr kumimoji="0" lang="en-US" altLang="zh-CN"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   </a:t>
            </a: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《課程指引》</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組元依據</a:t>
            </a:r>
            <a:r>
              <a:rPr kumimoji="0" lang="en-US" altLang="zh-CN"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    </a:t>
            </a: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語文知識和人文素養</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組元方式</a:t>
            </a:r>
            <a:r>
              <a:rPr kumimoji="0" lang="en-US" altLang="zh-CN"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    </a:t>
            </a: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重構學材</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單元舉隅</a:t>
            </a:r>
            <a:r>
              <a:rPr kumimoji="0" lang="en-US" altLang="zh-CN"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    </a:t>
            </a: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以「篤志奮發」為單元主題</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        </a:t>
            </a: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教材篇目《學需多問》</a:t>
            </a:r>
            <a:r>
              <a:rPr kumimoji="0" lang="zh-TW"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a:t>
            </a:r>
            <a:r>
              <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rPr>
              <a:t>《說勤》</a:t>
            </a:r>
          </a:p>
          <a:p>
            <a:pPr marL="0" marR="0" lvl="0" indent="0" algn="l" defTabSz="914400" rtl="0" eaLnBrk="1" fontAlgn="auto" latinLnBrk="0" hangingPunct="1">
              <a:lnSpc>
                <a:spcPct val="140000"/>
              </a:lnSpc>
              <a:spcBef>
                <a:spcPts val="0"/>
              </a:spcBef>
              <a:spcAft>
                <a:spcPts val="0"/>
              </a:spcAft>
              <a:buClrTx/>
              <a:buSzTx/>
              <a:buFontTx/>
              <a:buNone/>
              <a:defRPr/>
            </a:pPr>
            <a:r>
              <a:rPr lang="en-US" altLang="zh-CN" sz="1200" noProof="0" dirty="0">
                <a:ln>
                  <a:noFill/>
                </a:ln>
                <a:solidFill>
                  <a:prstClr val="black"/>
                </a:solidFill>
                <a:effectLst/>
                <a:uLnTx/>
                <a:uFillTx/>
                <a:latin typeface="楷体" panose="02010609060101010101" charset="-122"/>
                <a:ea typeface="楷体" panose="02010609060101010101" charset="-122"/>
                <a:sym typeface="+mn-ea"/>
              </a:rPr>
              <a:t>        </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建議篇章《爲學》</a:t>
            </a:r>
            <a:r>
              <a:rPr lang="zh-TW" altLang="en-US" sz="1200" noProof="0" dirty="0">
                <a:ln>
                  <a:noFill/>
                </a:ln>
                <a:solidFill>
                  <a:prstClr val="black"/>
                </a:solidFill>
                <a:effectLst/>
                <a:uLnTx/>
                <a:uFillTx/>
                <a:latin typeface="楷体" panose="02010609060101010101" charset="-122"/>
                <a:ea typeface="楷体" panose="02010609060101010101" charset="-122"/>
                <a:sym typeface="+mn-ea"/>
              </a:rPr>
              <a:t>、</a:t>
            </a:r>
            <a:r>
              <a:rPr lang="zh-CN" altLang="en-US" sz="1200" noProof="0" dirty="0">
                <a:ln>
                  <a:noFill/>
                </a:ln>
                <a:solidFill>
                  <a:prstClr val="black"/>
                </a:solidFill>
                <a:effectLst/>
                <a:uLnTx/>
                <a:uFillTx/>
                <a:latin typeface="楷体" panose="02010609060101010101" charset="-122"/>
                <a:ea typeface="楷体" panose="02010609060101010101" charset="-122"/>
                <a:sym typeface="+mn-ea"/>
              </a:rPr>
              <a:t>《傷仲永》</a:t>
            </a:r>
            <a:endParaRPr kumimoji="0" lang="zh-CN" altLang="en-US" sz="12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cs"/>
              <a:sym typeface="+mn-ea"/>
            </a:endParaRPr>
          </a:p>
          <a:p>
            <a:endParaRPr lang="en-US" dirty="0"/>
          </a:p>
        </p:txBody>
      </p:sp>
      <p:sp>
        <p:nvSpPr>
          <p:cNvPr id="4" name="投影片編號版面配置區 3"/>
          <p:cNvSpPr>
            <a:spLocks noGrp="1"/>
          </p:cNvSpPr>
          <p:nvPr>
            <p:ph type="sldNum" sz="quarter" idx="5"/>
          </p:nvPr>
        </p:nvSpPr>
        <p:spPr/>
        <p:txBody>
          <a:bodyPr/>
          <a:lstStyle/>
          <a:p>
            <a:fld id="{98DF791A-D2EE-488C-B263-4A45CF47138E}"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98DF791A-D2EE-488C-B263-4A45CF47138E}"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2024/12/12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82F288E0-7875-42C4-84C8-98DBBD3BF4D2}" type="datetimeFigureOut">
              <a:rPr lang="zh-CN" altLang="en-US" smtClean="0"/>
              <a:t>2024/12/12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宋体" panose="02010600030101010101" pitchFamily="2" charset="-122"/>
          <a:ea typeface="宋体" panose="02010600030101010101" pitchFamily="2"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宋体" panose="02010600030101010101" pitchFamily="2" charset="-122"/>
          <a:ea typeface="宋体" panose="02010600030101010101" pitchFamily="2"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宋体" panose="02010600030101010101" pitchFamily="2" charset="-122"/>
          <a:ea typeface="宋体" panose="02010600030101010101" pitchFamily="2"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宋体" panose="02010600030101010101" pitchFamily="2" charset="-122"/>
          <a:ea typeface="宋体" panose="02010600030101010101" pitchFamily="2"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10.xml"/><Relationship Id="rId7" Type="http://schemas.openxmlformats.org/officeDocument/2006/relationships/image" Target="../media/image13.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5.png"/><Relationship Id="rId11" Type="http://schemas.openxmlformats.org/officeDocument/2006/relationships/diagramColors" Target="../diagrams/colors1.xml"/><Relationship Id="rId5" Type="http://schemas.openxmlformats.org/officeDocument/2006/relationships/image" Target="../media/image17.svg"/><Relationship Id="rId10" Type="http://schemas.openxmlformats.org/officeDocument/2006/relationships/diagramQuickStyle" Target="../diagrams/quickStyle1.xml"/><Relationship Id="rId4" Type="http://schemas.openxmlformats.org/officeDocument/2006/relationships/image" Target="../media/image16.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tags" Target="../tags/tag40.xml"/><Relationship Id="rId7" Type="http://schemas.openxmlformats.org/officeDocument/2006/relationships/notesSlide" Target="../notesSlides/notesSlide2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image" Target="../media/image10.jpe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image" Target="../media/image9.jpe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notesSlide" Target="../notesSlides/notesSlide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image" Target="../media/image8.jpe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slideLayout" Target="../slideLayouts/slideLayout1.xml"/><Relationship Id="rId36" Type="http://schemas.openxmlformats.org/officeDocument/2006/relationships/image" Target="../media/image12.jpeg"/><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image" Target="../media/image7.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image" Target="../media/image6.jpeg"/><Relationship Id="rId35" Type="http://schemas.openxmlformats.org/officeDocument/2006/relationships/image" Target="../media/image11.jpeg"/><Relationship Id="rId8" Type="http://schemas.openxmlformats.org/officeDocument/2006/relationships/tags" Target="../tags/tag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af1ff1463637a8fc3c4b2c5449b552c"/>
          <p:cNvPicPr>
            <a:picLocks noChangeAspect="1"/>
          </p:cNvPicPr>
          <p:nvPr/>
        </p:nvPicPr>
        <p:blipFill>
          <a:blip r:embed="rId3" cstate="screen"/>
          <a:stretch>
            <a:fillRect/>
          </a:stretch>
        </p:blipFill>
        <p:spPr>
          <a:xfrm>
            <a:off x="7454601" y="2133871"/>
            <a:ext cx="6181503" cy="6181503"/>
          </a:xfrm>
          <a:prstGeom prst="rect">
            <a:avLst/>
          </a:prstGeom>
        </p:spPr>
      </p:pic>
      <p:pic>
        <p:nvPicPr>
          <p:cNvPr id="10" name="图片 14"/>
          <p:cNvPicPr>
            <a:picLocks noChangeAspect="1"/>
          </p:cNvPicPr>
          <p:nvPr/>
        </p:nvPicPr>
        <p:blipFill rotWithShape="1">
          <a:blip r:embed="rId4" cstate="screen">
            <a:grayscl/>
          </a:blip>
          <a:srcRect/>
          <a:stretch>
            <a:fillRect/>
          </a:stretch>
        </p:blipFill>
        <p:spPr>
          <a:xfrm>
            <a:off x="214093" y="2364975"/>
            <a:ext cx="11586021" cy="2128050"/>
          </a:xfrm>
          <a:prstGeom prst="rect">
            <a:avLst/>
          </a:prstGeom>
        </p:spPr>
      </p:pic>
      <p:sp>
        <p:nvSpPr>
          <p:cNvPr id="14" name="矩形 13"/>
          <p:cNvSpPr/>
          <p:nvPr/>
        </p:nvSpPr>
        <p:spPr>
          <a:xfrm>
            <a:off x="1226375" y="2995645"/>
            <a:ext cx="92261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以中華文化為主軸，推動價值觀教育</a:t>
            </a:r>
            <a:endParaRPr kumimoji="0" lang="en-US" sz="4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15" name="矩形 14"/>
          <p:cNvSpPr/>
          <p:nvPr/>
        </p:nvSpPr>
        <p:spPr>
          <a:xfrm>
            <a:off x="2382048" y="425983"/>
            <a:ext cx="6750566"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教育局</a:t>
            </a:r>
            <a:endParaRPr kumimoji="0" lang="en-US" altLang="zh-TW"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課程支援分部 語文教學支援組</a:t>
            </a:r>
            <a:endParaRPr kumimoji="0" lang="en-US" altLang="zh-TW"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TW" sz="1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「內地與香港教師交流及協作計</a:t>
            </a: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劃</a:t>
            </a:r>
            <a:r>
              <a:rPr kumimoji="0" lang="zh-CN"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endParaRPr kumimoji="0" 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16" name="矩形 15"/>
          <p:cNvSpPr/>
          <p:nvPr/>
        </p:nvSpPr>
        <p:spPr>
          <a:xfrm>
            <a:off x="2594798" y="4724129"/>
            <a:ext cx="6750566" cy="107721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初詩佐</a:t>
            </a:r>
            <a:endParaRPr kumimoji="0" lang="en-US" altLang="zh-TW"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TW"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吉林省吉林巿龍潭區教師進修學校</a:t>
            </a:r>
            <a:r>
              <a:rPr kumimoji="0" lang="en-US" altLang="zh-TW"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endParaRPr kumimoji="0" lang="en-US" sz="3200" b="0" i="0" u="none" strike="noStrike" kern="1200" cap="none" spc="0" normalizeH="0" baseline="0" noProof="0" dirty="0">
              <a:ln>
                <a:noFill/>
              </a:ln>
              <a:solidFill>
                <a:prstClr val="black"/>
              </a:solidFill>
              <a:effectLst/>
              <a:uLnTx/>
              <a:uFillTx/>
              <a:latin typeface="宋体" panose="02010600030101010101" pitchFamily="2" charset="-122"/>
              <a:ea typeface="+mn-ea"/>
              <a:cs typeface="+mn-cs"/>
            </a:endParaRPr>
          </a:p>
        </p:txBody>
      </p:sp>
      <p:sp>
        <p:nvSpPr>
          <p:cNvPr id="4" name="矩形 3"/>
          <p:cNvSpPr/>
          <p:nvPr/>
        </p:nvSpPr>
        <p:spPr>
          <a:xfrm>
            <a:off x="4800530" y="5827254"/>
            <a:ext cx="233910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2024</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年</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12</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月</a:t>
            </a:r>
            <a:r>
              <a:rPr kumimoji="0" lang="en-US" altLang="zh-TW"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12</a:t>
            </a:r>
            <a:r>
              <a:rPr kumimoji="0" lang="zh-TW"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78940"/>
            <a:ext cx="12192000" cy="350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 name="图片 4" descr="b6b925cb60a8b96564bd62647d05bc1f"/>
          <p:cNvPicPr>
            <a:picLocks noChangeAspect="1"/>
          </p:cNvPicPr>
          <p:nvPr/>
        </p:nvPicPr>
        <p:blipFill>
          <a:blip r:embed="rId3"/>
          <a:srcRect r="45802"/>
          <a:stretch>
            <a:fillRect/>
          </a:stretch>
        </p:blipFill>
        <p:spPr>
          <a:xfrm rot="12960000" flipH="1">
            <a:off x="-773031" y="736452"/>
            <a:ext cx="2602230" cy="4801870"/>
          </a:xfrm>
          <a:prstGeom prst="rect">
            <a:avLst/>
          </a:prstGeom>
        </p:spPr>
      </p:pic>
      <p:pic>
        <p:nvPicPr>
          <p:cNvPr id="7" name="图片 6" descr="b6b925cb60a8b96564bd62647d05bc1f"/>
          <p:cNvPicPr>
            <a:picLocks noChangeAspect="1"/>
          </p:cNvPicPr>
          <p:nvPr/>
        </p:nvPicPr>
        <p:blipFill>
          <a:blip r:embed="rId3"/>
          <a:srcRect r="45802"/>
          <a:stretch>
            <a:fillRect/>
          </a:stretch>
        </p:blipFill>
        <p:spPr>
          <a:xfrm rot="12960000" flipH="1">
            <a:off x="9719481" y="736451"/>
            <a:ext cx="2602230" cy="4801870"/>
          </a:xfrm>
          <a:prstGeom prst="rect">
            <a:avLst/>
          </a:prstGeom>
        </p:spPr>
      </p:pic>
      <p:sp>
        <p:nvSpPr>
          <p:cNvPr id="9" name="橢圓 8"/>
          <p:cNvSpPr/>
          <p:nvPr/>
        </p:nvSpPr>
        <p:spPr>
          <a:xfrm>
            <a:off x="2591653" y="2856853"/>
            <a:ext cx="1292193" cy="1298377"/>
          </a:xfrm>
          <a:prstGeom prst="ellipse">
            <a:avLst/>
          </a:prstGeom>
          <a:ln w="28575"/>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5400" b="1" dirty="0">
                <a:solidFill>
                  <a:schemeClr val="accent4"/>
                </a:solidFill>
                <a:latin typeface="Arial Narrow" panose="020B0606020202030204" pitchFamily="34" charset="0"/>
              </a:rPr>
              <a:t>2</a:t>
            </a:r>
            <a:endParaRPr lang="zh-TW" altLang="en-US" sz="5400" b="1" cap="none" spc="0" dirty="0">
              <a:solidFill>
                <a:schemeClr val="accent4"/>
              </a:solidFill>
              <a:effectLst/>
              <a:latin typeface="Arial Narrow" panose="020B0606020202030204" pitchFamily="34" charset="0"/>
            </a:endParaRPr>
          </a:p>
        </p:txBody>
      </p:sp>
      <p:sp>
        <p:nvSpPr>
          <p:cNvPr id="10" name="文本框 1"/>
          <p:cNvSpPr txBox="1"/>
          <p:nvPr/>
        </p:nvSpPr>
        <p:spPr>
          <a:xfrm>
            <a:off x="4254795" y="2695150"/>
            <a:ext cx="8428817" cy="1460080"/>
          </a:xfrm>
          <a:prstGeom prst="rect">
            <a:avLst/>
          </a:prstGeom>
          <a:noFill/>
        </p:spPr>
        <p:txBody>
          <a:bodyPr wrap="square" rtlCol="0">
            <a:spAutoFit/>
          </a:bodyPr>
          <a:lstStyle/>
          <a:p>
            <a:pPr>
              <a:lnSpc>
                <a:spcPct val="170000"/>
              </a:lnSpc>
              <a:defRPr/>
            </a:pP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rPr>
              <a:t>以</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導</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拓</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融</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dirty="0">
                <a:solidFill>
                  <a:prstClr val="black"/>
                </a:solidFill>
                <a:latin typeface="DFKai-SB" panose="03000509000000000000" pitchFamily="65" charset="-120"/>
                <a:ea typeface="DFKai-SB" panose="03000509000000000000" pitchFamily="65" charset="-120"/>
              </a:rPr>
              <a:t>策略</a:t>
            </a:r>
            <a:endParaRPr lang="en-US" altLang="zh-CN" sz="2800" dirty="0">
              <a:solidFill>
                <a:prstClr val="black"/>
              </a:solidFill>
              <a:latin typeface="DFKai-SB" panose="03000509000000000000" pitchFamily="65" charset="-120"/>
              <a:ea typeface="DFKai-SB" panose="03000509000000000000" pitchFamily="65" charset="-120"/>
            </a:endParaRPr>
          </a:p>
          <a:p>
            <a:pPr lvl="0">
              <a:lnSpc>
                <a:spcPct val="170000"/>
              </a:lnSpc>
              <a:defRPr/>
            </a:pPr>
            <a:r>
              <a:rPr lang="zh-TW" altLang="en-US" sz="2800" dirty="0">
                <a:solidFill>
                  <a:prstClr val="black"/>
                </a:solidFill>
                <a:latin typeface="DFKai-SB" panose="03000509000000000000" pitchFamily="65" charset="-120"/>
                <a:ea typeface="DFKai-SB" panose="03000509000000000000" pitchFamily="65" charset="-120"/>
                <a:sym typeface="+mn-ea"/>
              </a:rPr>
              <a:t>在中國語文科有機融入</a:t>
            </a:r>
            <a:r>
              <a:rPr lang="zh-CN" altLang="en-US" sz="2800" dirty="0">
                <a:solidFill>
                  <a:prstClr val="black"/>
                </a:solidFill>
                <a:latin typeface="DFKai-SB" panose="03000509000000000000" pitchFamily="65" charset="-120"/>
                <a:ea typeface="DFKai-SB" panose="03000509000000000000" pitchFamily="65" charset="-120"/>
                <a:sym typeface="+mn-ea"/>
              </a:rPr>
              <a:t>價值觀教育</a:t>
            </a:r>
            <a:endParaRPr lang="zh-CN" altLang="en-US" sz="2800" dirty="0">
              <a:solidFill>
                <a:prstClr val="black"/>
              </a:solidFill>
              <a:latin typeface="DFKai-SB" panose="03000509000000000000" pitchFamily="65" charset="-120"/>
              <a:ea typeface="DFKai-SB" panose="03000509000000000000" pitchFamily="65" charset="-120"/>
            </a:endParaRPr>
          </a:p>
        </p:txBody>
      </p:sp>
      <p:sp>
        <p:nvSpPr>
          <p:cNvPr id="8" name="标题 8"/>
          <p:cNvSpPr>
            <a:spLocks noGrp="1"/>
          </p:cNvSpPr>
          <p:nvPr>
            <p:ph type="title"/>
          </p:nvPr>
        </p:nvSpPr>
        <p:spPr>
          <a:xfrm>
            <a:off x="2348113" y="0"/>
            <a:ext cx="8389565" cy="1375410"/>
          </a:xfrm>
        </p:spPr>
        <p:txBody>
          <a:bodyPr>
            <a:noAutofit/>
          </a:bodyPr>
          <a:lstStyle/>
          <a:p>
            <a:pPr algn="ctr">
              <a:lnSpc>
                <a:spcPct val="110000"/>
              </a:lnSpc>
            </a:pPr>
            <a:r>
              <a:rPr lang="zh-TW" altLang="en-US" sz="4000" b="1" dirty="0">
                <a:solidFill>
                  <a:schemeClr val="tx1"/>
                </a:solidFill>
                <a:effectLst/>
                <a:latin typeface="DFKai-SB" panose="03000509000000000000" pitchFamily="65" charset="-120"/>
                <a:ea typeface="DFKai-SB" panose="03000509000000000000" pitchFamily="65" charset="-120"/>
              </a:rPr>
              <a:t>創知中</a:t>
            </a:r>
            <a:r>
              <a:rPr lang="zh-CN" altLang="en-US" sz="4000" b="1" dirty="0">
                <a:solidFill>
                  <a:schemeClr val="tx1"/>
                </a:solidFill>
                <a:effectLst/>
                <a:latin typeface="DFKai-SB" panose="03000509000000000000" pitchFamily="65" charset="-120"/>
                <a:ea typeface="DFKai-SB" panose="03000509000000000000" pitchFamily="65" charset="-120"/>
              </a:rPr>
              <a:t>學</a:t>
            </a:r>
            <a:br>
              <a:rPr lang="en-US" altLang="zh-CN" sz="4000" b="1" dirty="0">
                <a:solidFill>
                  <a:schemeClr val="tx1"/>
                </a:solidFill>
                <a:effectLst/>
                <a:latin typeface="楷体" panose="02010609060101010101" charset="-122"/>
                <a:ea typeface="楷体" panose="02010609060101010101" charset="-122"/>
              </a:rPr>
            </a:br>
            <a:r>
              <a:rPr lang="zh-TW" altLang="en-US" sz="4000" b="1" dirty="0">
                <a:solidFill>
                  <a:srgbClr val="1C242F"/>
                </a:solidFill>
                <a:effectLst/>
                <a:latin typeface="DFKai-SB" panose="03000509000000000000" pitchFamily="65" charset="-120"/>
                <a:ea typeface="DFKai-SB" panose="03000509000000000000" pitchFamily="65" charset="-120"/>
              </a:rPr>
              <a:t>初中「君子仁心涵養課程」</a:t>
            </a:r>
            <a:endParaRPr lang="zh-CN" altLang="en-US" sz="4000" b="1" dirty="0">
              <a:solidFill>
                <a:schemeClr val="tx1"/>
              </a:solidFill>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4988025" y="5273775"/>
            <a:ext cx="6952865" cy="613470"/>
            <a:chOff x="3932698" y="-1565315"/>
            <a:chExt cx="10463530" cy="1066943"/>
          </a:xfrm>
        </p:grpSpPr>
        <p:sp>
          <p:nvSpPr>
            <p:cNvPr id="2" name="文本框 1"/>
            <p:cNvSpPr txBox="1"/>
            <p:nvPr/>
          </p:nvSpPr>
          <p:spPr>
            <a:xfrm>
              <a:off x="3932698" y="-1565315"/>
              <a:ext cx="10463530" cy="1066943"/>
            </a:xfrm>
            <a:prstGeom prst="horizontalScroll">
              <a:avLst/>
            </a:prstGeom>
            <a:solidFill>
              <a:srgbClr val="FF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靈活實施策略</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課程有序鋪排</a:t>
              </a:r>
              <a:r>
                <a:rPr kumimoji="0" lang="en-US" altLang="zh-CN"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     </a:t>
              </a:r>
              <a:r>
                <a:rPr kumimoji="0" lang="zh-CN" altLang="en-US" sz="24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成效豐富多彩</a:t>
              </a:r>
            </a:p>
          </p:txBody>
        </p:sp>
        <p:pic>
          <p:nvPicPr>
            <p:cNvPr id="14" name="图片 13" descr="向右箭头"/>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38327" y="-1332747"/>
              <a:ext cx="783590" cy="601060"/>
            </a:xfrm>
            <a:prstGeom prst="rect">
              <a:avLst/>
            </a:prstGeom>
          </p:spPr>
        </p:pic>
        <p:pic>
          <p:nvPicPr>
            <p:cNvPr id="9" name="图片 8" descr="向右箭头"/>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5710" y="-1332748"/>
              <a:ext cx="783590" cy="601062"/>
            </a:xfrm>
            <a:prstGeom prst="rect">
              <a:avLst/>
            </a:prstGeom>
          </p:spPr>
        </p:pic>
      </p:grpSp>
      <p:grpSp>
        <p:nvGrpSpPr>
          <p:cNvPr id="7" name="群組 6"/>
          <p:cNvGrpSpPr/>
          <p:nvPr/>
        </p:nvGrpSpPr>
        <p:grpSpPr>
          <a:xfrm>
            <a:off x="5711161" y="2627096"/>
            <a:ext cx="5506595" cy="1784577"/>
            <a:chOff x="907797" y="2485399"/>
            <a:chExt cx="4287459" cy="3478537"/>
          </a:xfrm>
        </p:grpSpPr>
        <p:sp>
          <p:nvSpPr>
            <p:cNvPr id="3" name="矩形: 圓角 2"/>
            <p:cNvSpPr/>
            <p:nvPr/>
          </p:nvSpPr>
          <p:spPr>
            <a:xfrm>
              <a:off x="907797" y="2708831"/>
              <a:ext cx="4287459" cy="3255105"/>
            </a:xfrm>
            <a:prstGeom prst="roundRect">
              <a:avLst>
                <a:gd name="adj" fmla="val 12260"/>
              </a:avLst>
            </a:prstGeom>
            <a:solidFill>
              <a:schemeClr val="accent4">
                <a:lumMod val="20000"/>
                <a:lumOff val="80000"/>
              </a:schemeClr>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宋体" panose="02010600030101010101" pitchFamily="2" charset="-122"/>
                <a:ea typeface="+mn-ea"/>
                <a:cs typeface="+mn-cs"/>
              </a:endParaRPr>
            </a:p>
          </p:txBody>
        </p:sp>
        <p:sp>
          <p:nvSpPr>
            <p:cNvPr id="15" name="矩形 14"/>
            <p:cNvSpPr/>
            <p:nvPr>
              <p:custDataLst>
                <p:tags r:id="rId1"/>
              </p:custDataLst>
            </p:nvPr>
          </p:nvSpPr>
          <p:spPr>
            <a:xfrm>
              <a:off x="1048379" y="2485399"/>
              <a:ext cx="3919749" cy="3266576"/>
            </a:xfrm>
            <a:prstGeom prst="rect">
              <a:avLst/>
            </a:prstGeom>
            <a:noFill/>
            <a:ln w="3175">
              <a:no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b" anchorCtr="0">
              <a:noAutofit/>
            </a:bodyPr>
            <a:lstStyle/>
            <a:p>
              <a:pPr marL="0" marR="0" lvl="0" indent="0" algn="just" defTabSz="914400" rtl="0" eaLnBrk="1" fontAlgn="auto" latinLnBrk="0" hangingPunct="1">
                <a:lnSpc>
                  <a:spcPct val="160000"/>
                </a:lnSpc>
                <a:spcBef>
                  <a:spcPts val="0"/>
                </a:spcBef>
                <a:spcAft>
                  <a:spcPts val="0"/>
                </a:spcAft>
                <a:buClrTx/>
                <a:buSzTx/>
                <a:buFontTx/>
                <a:buNone/>
                <a:defRPr/>
              </a:pPr>
              <a:r>
                <a:rPr kumimoji="0" lang="zh-TW" altLang="en-US" sz="20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Arial" panose="020B0604020202020204" pitchFamily="34" charset="0"/>
                </a:rPr>
                <a:t>立德樹人重啟迪，創造空間育全人</a:t>
              </a:r>
              <a:r>
                <a:rPr kumimoji="0" lang="en-US" altLang="zh-TW" sz="20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Arial" panose="020B0604020202020204" pitchFamily="34" charset="0"/>
                </a:rPr>
                <a:t>——</a:t>
              </a:r>
              <a:br>
                <a:rPr kumimoji="0" lang="en-US" altLang="zh-TW" sz="2000" b="1"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Arial" panose="020B0604020202020204" pitchFamily="34" charset="0"/>
                </a:rPr>
              </a:br>
              <a:r>
                <a:rPr kumimoji="0" lang="zh-TW" altLang="en-US" sz="2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Arial" panose="020B0604020202020204" pitchFamily="34" charset="0"/>
                </a:rPr>
                <a:t>播種正向價值觀的種子，營造沉浸式空間，拓展學習的深度和廣度，豐富學生學習經歷。</a:t>
              </a:r>
            </a:p>
          </p:txBody>
        </p:sp>
      </p:grpSp>
      <p:pic>
        <p:nvPicPr>
          <p:cNvPr id="4" name="图片 3" descr="b42c3d87b36a682d884d394b4172f3fd"/>
          <p:cNvPicPr>
            <a:picLocks noChangeAspect="1"/>
          </p:cNvPicPr>
          <p:nvPr/>
        </p:nvPicPr>
        <p:blipFill>
          <a:blip r:embed="rId6"/>
          <a:stretch>
            <a:fillRect/>
          </a:stretch>
        </p:blipFill>
        <p:spPr>
          <a:xfrm rot="20580000">
            <a:off x="5270880" y="2535144"/>
            <a:ext cx="686955" cy="697412"/>
          </a:xfrm>
          <a:prstGeom prst="rect">
            <a:avLst/>
          </a:prstGeom>
        </p:spPr>
      </p:pic>
      <p:pic>
        <p:nvPicPr>
          <p:cNvPr id="17" name="图片 16" descr="30bbbd0177ede3c9f4437e18fccbf133"/>
          <p:cNvPicPr>
            <a:picLocks noChangeAspect="1"/>
          </p:cNvPicPr>
          <p:nvPr/>
        </p:nvPicPr>
        <p:blipFill>
          <a:blip r:embed="rId7"/>
          <a:stretch>
            <a:fillRect/>
          </a:stretch>
        </p:blipFill>
        <p:spPr>
          <a:xfrm rot="10620000" flipH="1" flipV="1">
            <a:off x="10995178" y="3977417"/>
            <a:ext cx="642557" cy="868512"/>
          </a:xfrm>
          <a:prstGeom prst="rect">
            <a:avLst/>
          </a:prstGeom>
        </p:spPr>
      </p:pic>
      <p:sp>
        <p:nvSpPr>
          <p:cNvPr id="55" name="标题 8"/>
          <p:cNvSpPr>
            <a:spLocks noGrp="1"/>
          </p:cNvSpPr>
          <p:nvPr>
            <p:ph type="title"/>
          </p:nvPr>
        </p:nvSpPr>
        <p:spPr>
          <a:xfrm>
            <a:off x="2931521" y="219395"/>
            <a:ext cx="7057524" cy="635772"/>
          </a:xfrm>
        </p:spPr>
        <p:txBody>
          <a:bodyPr>
            <a:noAutofit/>
          </a:body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「導、拓、融」教學策略</a:t>
            </a:r>
          </a:p>
        </p:txBody>
      </p:sp>
      <p:grpSp>
        <p:nvGrpSpPr>
          <p:cNvPr id="12" name="群組 11"/>
          <p:cNvGrpSpPr/>
          <p:nvPr/>
        </p:nvGrpSpPr>
        <p:grpSpPr>
          <a:xfrm>
            <a:off x="-318778" y="1888108"/>
            <a:ext cx="5865326" cy="4838349"/>
            <a:chOff x="236512" y="816667"/>
            <a:chExt cx="5735466" cy="5143570"/>
          </a:xfrm>
        </p:grpSpPr>
        <p:grpSp>
          <p:nvGrpSpPr>
            <p:cNvPr id="44" name="群組 43"/>
            <p:cNvGrpSpPr/>
            <p:nvPr/>
          </p:nvGrpSpPr>
          <p:grpSpPr>
            <a:xfrm>
              <a:off x="236512" y="910401"/>
              <a:ext cx="5735466" cy="5049836"/>
              <a:chOff x="0" y="0"/>
              <a:chExt cx="3648075" cy="3200400"/>
            </a:xfrm>
          </p:grpSpPr>
          <p:graphicFrame>
            <p:nvGraphicFramePr>
              <p:cNvPr id="51" name="資料庫圖表 50"/>
              <p:cNvGraphicFramePr/>
              <p:nvPr/>
            </p:nvGraphicFramePr>
            <p:xfrm>
              <a:off x="0" y="0"/>
              <a:ext cx="3648075"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2" name="文字方塊 2"/>
              <p:cNvSpPr txBox="1"/>
              <p:nvPr/>
            </p:nvSpPr>
            <p:spPr>
              <a:xfrm>
                <a:off x="1152482" y="1661160"/>
                <a:ext cx="1364221" cy="767166"/>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6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導</a:t>
                </a:r>
                <a:endParaRPr kumimoji="0" lang="en-US" altLang="zh-TW" sz="36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（指導、啟發）</a:t>
                </a:r>
                <a:endParaRPr kumimoji="0" 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PMingLiU" panose="02020500000000000000" pitchFamily="18" charset="-120"/>
                  <a:cs typeface="Times New Roman" panose="02020603050405020304" pitchFamily="18" charset="0"/>
                </a:endParaRPr>
              </a:p>
            </p:txBody>
          </p:sp>
        </p:grpSp>
        <p:sp>
          <p:nvSpPr>
            <p:cNvPr id="57" name="文字方塊 2"/>
            <p:cNvSpPr txBox="1"/>
            <p:nvPr/>
          </p:nvSpPr>
          <p:spPr>
            <a:xfrm>
              <a:off x="2396503" y="2088620"/>
              <a:ext cx="1448025" cy="1055905"/>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6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拓</a:t>
              </a:r>
              <a:endParaRPr kumimoji="0" lang="en-US" altLang="zh-TW" sz="36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a:t>
              </a:r>
              <a:r>
                <a:rPr kumimoji="0" lang="zh-TW" altLang="en-US" sz="2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Arial" panose="020B0604020202020204" pitchFamily="34" charset="0"/>
                </a:rPr>
                <a:t>拓</a:t>
              </a:r>
              <a:r>
                <a:rPr kumimoji="0" lang="zh-TW" alt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展）</a:t>
              </a:r>
              <a:endParaRPr kumimoji="0" 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PMingLiU" panose="02020500000000000000" pitchFamily="18" charset="-120"/>
                <a:cs typeface="Times New Roman" panose="02020603050405020304" pitchFamily="18" charset="0"/>
              </a:endParaRPr>
            </a:p>
          </p:txBody>
        </p:sp>
        <p:sp>
          <p:nvSpPr>
            <p:cNvPr id="58" name="文字方塊 2"/>
            <p:cNvSpPr txBox="1"/>
            <p:nvPr/>
          </p:nvSpPr>
          <p:spPr>
            <a:xfrm>
              <a:off x="2396503" y="816667"/>
              <a:ext cx="1448025" cy="1055905"/>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6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融</a:t>
              </a:r>
              <a:endParaRPr kumimoji="0" lang="en-US" altLang="zh-TW" sz="36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DFKai-SB" panose="03000509000000000000" pitchFamily="65" charset="-120"/>
                  <a:cs typeface="Times New Roman" panose="02020603050405020304" pitchFamily="18" charset="0"/>
                </a:rPr>
                <a:t>（融合）</a:t>
              </a:r>
              <a:endParaRPr kumimoji="0" lang="en-US" sz="2000" b="0" i="0" u="none" strike="noStrike" kern="100" cap="none" spc="0" normalizeH="0" baseline="0" noProof="0" dirty="0">
                <a:ln>
                  <a:noFill/>
                </a:ln>
                <a:solidFill>
                  <a:sysClr val="windowText" lastClr="000000"/>
                </a:solidFill>
                <a:effectLst/>
                <a:uLnTx/>
                <a:uFillTx/>
                <a:latin typeface="Calibri" panose="020F0502020204030204" pitchFamily="34" charset="0"/>
                <a:ea typeface="PMingLiU" panose="02020500000000000000" pitchFamily="18" charset="-120"/>
                <a:cs typeface="Times New Roman" panose="02020603050405020304" pitchFamily="18" charset="0"/>
              </a:endParaRPr>
            </a:p>
          </p:txBody>
        </p:sp>
        <p:sp>
          <p:nvSpPr>
            <p:cNvPr id="10" name="文字方塊 9"/>
            <p:cNvSpPr txBox="1"/>
            <p:nvPr/>
          </p:nvSpPr>
          <p:spPr>
            <a:xfrm>
              <a:off x="2586830" y="4532177"/>
              <a:ext cx="1107996"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課堂學習</a:t>
              </a:r>
              <a:endParaRPr kumimoji="0" 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59" name="文字方塊 58"/>
            <p:cNvSpPr txBox="1"/>
            <p:nvPr/>
          </p:nvSpPr>
          <p:spPr>
            <a:xfrm>
              <a:off x="2566517" y="3039831"/>
              <a:ext cx="1107996"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課後</a:t>
              </a:r>
              <a:r>
                <a:rPr kumimoji="0" lang="zh-TW" alt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sym typeface="Arial" panose="020B0604020202020204" pitchFamily="34" charset="0"/>
                </a:rPr>
                <a:t>拓</a:t>
              </a:r>
              <a:r>
                <a:rPr kumimoji="0" lang="zh-TW" alt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展</a:t>
              </a:r>
              <a:endParaRPr kumimoji="0" 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60" name="文字方塊 59"/>
            <p:cNvSpPr txBox="1"/>
            <p:nvPr/>
          </p:nvSpPr>
          <p:spPr>
            <a:xfrm>
              <a:off x="2586830" y="1766395"/>
              <a:ext cx="1107996"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生活實踐</a:t>
              </a:r>
              <a:endParaRPr kumimoji="0" 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grpSp>
      <p:sp>
        <p:nvSpPr>
          <p:cNvPr id="21" name="矩形: 圓角 20"/>
          <p:cNvSpPr/>
          <p:nvPr/>
        </p:nvSpPr>
        <p:spPr>
          <a:xfrm>
            <a:off x="498415" y="968598"/>
            <a:ext cx="4230939" cy="8754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「內地與香港教師</a:t>
            </a:r>
            <a:endParaRPr kumimoji="0" lang="en-US" altLang="zh-TW"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交流及協作計劃」</a:t>
            </a:r>
            <a:endParaRPr kumimoji="0" lang="en-US" sz="1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a:spLocks noGrp="1"/>
          </p:cNvSpPr>
          <p:nvPr>
            <p:ph type="title"/>
          </p:nvPr>
        </p:nvSpPr>
        <p:spPr>
          <a:xfrm>
            <a:off x="1414130" y="208748"/>
            <a:ext cx="10263520" cy="635772"/>
          </a:xfrm>
        </p:spPr>
        <p:txBody>
          <a:bodyPr>
            <a:noAutofit/>
          </a:body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endParaRPr b="1" dirty="0">
              <a:solidFill>
                <a:schemeClr val="tx1"/>
              </a:solidFill>
              <a:latin typeface="DFKai-SB" panose="03000509000000000000" pitchFamily="65" charset="-120"/>
              <a:ea typeface="DFKai-SB" panose="03000509000000000000" pitchFamily="65" charset="-120"/>
              <a:cs typeface="楷体" panose="02010609060101010101" charset="-122"/>
            </a:endParaRPr>
          </a:p>
        </p:txBody>
      </p:sp>
      <p:pic>
        <p:nvPicPr>
          <p:cNvPr id="7" name="圖片 6"/>
          <p:cNvPicPr>
            <a:picLocks noChangeAspect="1"/>
          </p:cNvPicPr>
          <p:nvPr/>
        </p:nvPicPr>
        <p:blipFill>
          <a:blip r:embed="rId3"/>
          <a:stretch>
            <a:fillRect/>
          </a:stretch>
        </p:blipFill>
        <p:spPr>
          <a:xfrm>
            <a:off x="694481" y="1701476"/>
            <a:ext cx="4867970" cy="4366699"/>
          </a:xfrm>
          <a:prstGeom prst="rect">
            <a:avLst/>
          </a:prstGeom>
        </p:spPr>
      </p:pic>
      <p:sp>
        <p:nvSpPr>
          <p:cNvPr id="11" name="矩形: 圓角 10"/>
          <p:cNvSpPr/>
          <p:nvPr/>
        </p:nvSpPr>
        <p:spPr>
          <a:xfrm>
            <a:off x="5859931" y="4946122"/>
            <a:ext cx="5354914" cy="184036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algn="ctr"/>
            <a:r>
              <a:rPr lang="zh-TW" altLang="en-US" sz="3600" u="sng" dirty="0">
                <a:latin typeface="DFKai-SB" panose="03000509000000000000" pitchFamily="65" charset="-120"/>
                <a:ea typeface="DFKai-SB" panose="03000509000000000000" pitchFamily="65" charset="-120"/>
              </a:rPr>
              <a:t>導</a:t>
            </a:r>
            <a:endParaRPr lang="en-US" altLang="zh-TW" sz="3600" u="sng" dirty="0">
              <a:latin typeface="DFKai-SB" panose="03000509000000000000" pitchFamily="65" charset="-120"/>
              <a:ea typeface="DFKai-SB" panose="03000509000000000000" pitchFamily="65" charset="-120"/>
            </a:endParaRPr>
          </a:p>
          <a:p>
            <a:pPr marL="342900" indent="-342900" algn="just">
              <a:buFont typeface="Arial" panose="020B0604020202020204" pitchFamily="34" charset="0"/>
              <a:buChar char="•"/>
            </a:pPr>
            <a:r>
              <a:rPr lang="zh-TW" altLang="en-US" sz="2400" dirty="0">
                <a:solidFill>
                  <a:schemeClr val="tx1"/>
                </a:solidFill>
                <a:latin typeface="DFKai-SB" panose="03000509000000000000" pitchFamily="65" charset="-120"/>
                <a:ea typeface="DFKai-SB" panose="03000509000000000000" pitchFamily="65" charset="-120"/>
              </a:rPr>
              <a:t>通過多種形式的朗讀和</a:t>
            </a:r>
            <a:r>
              <a:rPr lang="zh-CN" altLang="en-US" sz="2400" dirty="0">
                <a:solidFill>
                  <a:schemeClr val="tx1"/>
                </a:solidFill>
                <a:latin typeface="DFKai-SB" panose="03000509000000000000" pitchFamily="65" charset="-120"/>
                <a:ea typeface="DFKai-SB" panose="03000509000000000000" pitchFamily="65" charset="-120"/>
                <a:sym typeface="+mn-ea"/>
              </a:rPr>
              <a:t>比較閱讀</a:t>
            </a:r>
            <a:r>
              <a:rPr lang="zh-TW" altLang="en-US" sz="2400" dirty="0">
                <a:solidFill>
                  <a:schemeClr val="tx1"/>
                </a:solidFill>
                <a:latin typeface="DFKai-SB" panose="03000509000000000000" pitchFamily="65" charset="-120"/>
                <a:ea typeface="DFKai-SB" panose="03000509000000000000" pitchFamily="65" charset="-120"/>
                <a:sym typeface="+mn-ea"/>
              </a:rPr>
              <a:t>，理解文章內容，明白「人貴立志」、「事在人為」的道理</a:t>
            </a:r>
            <a:endParaRPr lang="zh-TW" altLang="en-US" sz="2400" dirty="0">
              <a:solidFill>
                <a:schemeClr val="tx1"/>
              </a:solidFill>
              <a:latin typeface="DFKai-SB" panose="03000509000000000000" pitchFamily="65" charset="-120"/>
              <a:ea typeface="DFKai-SB" panose="03000509000000000000" pitchFamily="65" charset="-120"/>
            </a:endParaRPr>
          </a:p>
        </p:txBody>
      </p:sp>
      <p:sp>
        <p:nvSpPr>
          <p:cNvPr id="15" name="矩形: 圓角 14"/>
          <p:cNvSpPr/>
          <p:nvPr/>
        </p:nvSpPr>
        <p:spPr>
          <a:xfrm>
            <a:off x="5859931" y="3272118"/>
            <a:ext cx="5354916" cy="158682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algn="ctr"/>
            <a:r>
              <a:rPr lang="zh-TW" altLang="en-US" sz="3600" u="sng" dirty="0">
                <a:latin typeface="DFKai-SB" panose="03000509000000000000" pitchFamily="65" charset="-120"/>
                <a:ea typeface="DFKai-SB" panose="03000509000000000000" pitchFamily="65" charset="-120"/>
              </a:rPr>
              <a:t>拓</a:t>
            </a:r>
            <a:endParaRPr lang="en-US" altLang="zh-TW" sz="3600" u="sng" dirty="0">
              <a:latin typeface="DFKai-SB" panose="03000509000000000000" pitchFamily="65" charset="-120"/>
              <a:ea typeface="DFKai-SB" panose="03000509000000000000" pitchFamily="65" charset="-120"/>
            </a:endParaRPr>
          </a:p>
          <a:p>
            <a:pPr marL="342900" indent="-342900" algn="just">
              <a:buFont typeface="Arial" panose="020B0604020202020204" pitchFamily="34" charset="0"/>
              <a:buChar char="•"/>
            </a:pPr>
            <a:r>
              <a:rPr lang="zh-TW" altLang="en-US" sz="2400" dirty="0">
                <a:solidFill>
                  <a:schemeClr val="tx1"/>
                </a:solidFill>
                <a:latin typeface="DFKai-SB" panose="03000509000000000000" pitchFamily="65" charset="-120"/>
                <a:ea typeface="DFKai-SB" panose="03000509000000000000" pitchFamily="65" charset="-120"/>
              </a:rPr>
              <a:t>早會分享為學應有態度，並進行延伸閱讀，營造正面校園學習氛圍</a:t>
            </a:r>
            <a:endParaRPr lang="en-US" sz="2400" dirty="0">
              <a:solidFill>
                <a:schemeClr val="tx1"/>
              </a:solidFill>
              <a:latin typeface="DFKai-SB" panose="03000509000000000000" pitchFamily="65" charset="-120"/>
              <a:ea typeface="DFKai-SB" panose="03000509000000000000" pitchFamily="65" charset="-120"/>
            </a:endParaRPr>
          </a:p>
        </p:txBody>
      </p:sp>
      <p:sp>
        <p:nvSpPr>
          <p:cNvPr id="16" name="矩形: 圓角 15"/>
          <p:cNvSpPr/>
          <p:nvPr/>
        </p:nvSpPr>
        <p:spPr>
          <a:xfrm>
            <a:off x="5859931" y="1701476"/>
            <a:ext cx="5354915" cy="1496113"/>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algn="ctr"/>
            <a:r>
              <a:rPr lang="zh-TW" altLang="en-US" sz="3600" u="sng" dirty="0">
                <a:latin typeface="DFKai-SB" panose="03000509000000000000" pitchFamily="65" charset="-120"/>
                <a:ea typeface="DFKai-SB" panose="03000509000000000000" pitchFamily="65" charset="-120"/>
              </a:rPr>
              <a:t>融</a:t>
            </a:r>
            <a:endParaRPr lang="en-US" altLang="zh-TW" sz="3600" u="sng" dirty="0">
              <a:latin typeface="DFKai-SB" panose="03000509000000000000" pitchFamily="65" charset="-120"/>
              <a:ea typeface="DFKai-SB" panose="03000509000000000000" pitchFamily="65" charset="-120"/>
            </a:endParaRPr>
          </a:p>
          <a:p>
            <a:pPr marL="342900" indent="-342900" algn="just">
              <a:buFont typeface="Arial" panose="020B0604020202020204" pitchFamily="34" charset="0"/>
              <a:buChar char="•"/>
            </a:pPr>
            <a:r>
              <a:rPr lang="zh-TW" altLang="en-US" sz="2400" dirty="0">
                <a:solidFill>
                  <a:schemeClr val="tx1"/>
                </a:solidFill>
                <a:latin typeface="DFKai-SB" panose="03000509000000000000" pitchFamily="65" charset="-120"/>
                <a:ea typeface="DFKai-SB" panose="03000509000000000000" pitchFamily="65" charset="-120"/>
              </a:rPr>
              <a:t>學生在日常生活實踐勤學精神，並時刻反思自我</a:t>
            </a:r>
            <a:endParaRPr lang="en-US" sz="2400" dirty="0">
              <a:solidFill>
                <a:schemeClr val="tx1"/>
              </a:solidFill>
              <a:latin typeface="DFKai-SB" panose="03000509000000000000" pitchFamily="65" charset="-120"/>
              <a:ea typeface="DFKai-SB" panose="03000509000000000000" pitchFamily="65" charset="-120"/>
            </a:endParaRPr>
          </a:p>
        </p:txBody>
      </p:sp>
      <p:cxnSp>
        <p:nvCxnSpPr>
          <p:cNvPr id="18" name="直線接點 17"/>
          <p:cNvCxnSpPr>
            <a:stCxn id="16" idx="1"/>
          </p:cNvCxnSpPr>
          <p:nvPr/>
        </p:nvCxnSpPr>
        <p:spPr>
          <a:xfrm flipH="1" flipV="1">
            <a:off x="3424518" y="2140228"/>
            <a:ext cx="2435413" cy="30930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直線接點 18"/>
          <p:cNvCxnSpPr/>
          <p:nvPr/>
        </p:nvCxnSpPr>
        <p:spPr>
          <a:xfrm flipH="1" flipV="1">
            <a:off x="3424518" y="3197589"/>
            <a:ext cx="2435413" cy="43143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直線接點 20"/>
          <p:cNvCxnSpPr/>
          <p:nvPr/>
        </p:nvCxnSpPr>
        <p:spPr>
          <a:xfrm flipH="1" flipV="1">
            <a:off x="3750197" y="4928277"/>
            <a:ext cx="2109734" cy="726319"/>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标题 8"/>
          <p:cNvSpPr txBox="1"/>
          <p:nvPr/>
        </p:nvSpPr>
        <p:spPr>
          <a:xfrm>
            <a:off x="3179135" y="879701"/>
            <a:ext cx="634365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a:solidFill>
                  <a:schemeClr val="tx1"/>
                </a:solidFill>
                <a:effectLst/>
                <a:latin typeface="DFKai-SB" panose="03000509000000000000" pitchFamily="65" charset="-120"/>
                <a:ea typeface="DFKai-SB" panose="03000509000000000000" pitchFamily="65" charset="-120"/>
                <a:cs typeface="楷体" panose="02010609060101010101" charset="-122"/>
              </a:rPr>
              <a:t>為學</a:t>
            </a:r>
            <a:r>
              <a:rPr lang="en-US" altLang="zh-TW" sz="3600" b="1">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a:solidFill>
                  <a:schemeClr val="tx1"/>
                </a:solidFill>
                <a:effectLst/>
                <a:latin typeface="DFKai-SB" panose="03000509000000000000" pitchFamily="65" charset="-120"/>
                <a:ea typeface="DFKai-SB" panose="03000509000000000000" pitchFamily="65" charset="-120"/>
                <a:cs typeface="楷体" panose="02010609060101010101" charset="-122"/>
              </a:rPr>
              <a:t>教學為例</a:t>
            </a:r>
            <a:endPar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1675129"/>
            <a:ext cx="12192001" cy="4908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文本框 11"/>
          <p:cNvSpPr txBox="1"/>
          <p:nvPr/>
        </p:nvSpPr>
        <p:spPr>
          <a:xfrm>
            <a:off x="2393315" y="2156460"/>
            <a:ext cx="740537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20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 name="文本框 2"/>
          <p:cNvSpPr txBox="1"/>
          <p:nvPr/>
        </p:nvSpPr>
        <p:spPr>
          <a:xfrm>
            <a:off x="457200" y="1825213"/>
            <a:ext cx="7812157" cy="4801602"/>
          </a:xfrm>
          <a:prstGeom prst="rect">
            <a:avLst/>
          </a:prstGeom>
          <a:noFill/>
        </p:spPr>
        <p:txBody>
          <a:bodyPr wrap="square" rtlCol="0">
            <a:noAutofit/>
          </a:bodyPr>
          <a:lstStyle/>
          <a:p>
            <a:pPr marL="0" marR="0" lvl="0" indent="0" algn="l" defTabSz="914400" rtl="0" eaLnBrk="1" fontAlgn="auto" latinLnBrk="0" hangingPunct="1">
              <a:lnSpc>
                <a:spcPct val="160000"/>
              </a:lnSpc>
              <a:spcBef>
                <a:spcPts val="0"/>
              </a:spcBef>
              <a:spcAft>
                <a:spcPts val="0"/>
              </a:spcAft>
              <a:buClrTx/>
              <a:buSzTx/>
              <a:buFontTx/>
              <a:buNone/>
              <a:defRPr/>
            </a:pPr>
            <a:r>
              <a:rPr lang="zh-CN"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學</a:t>
            </a:r>
            <a:r>
              <a:rPr lang="zh-TW"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習</a:t>
            </a:r>
            <a:r>
              <a:rPr lang="zh-CN"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目標：</a:t>
            </a:r>
            <a:endParaRPr kumimoji="0" lang="zh-CN"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endParaRPr>
          </a:p>
          <a:p>
            <a:pPr marL="457200" marR="0" lvl="0" indent="-457200" algn="l" defTabSz="914400" rtl="0" eaLnBrk="1" fontAlgn="auto" latinLnBrk="0" hangingPunct="1">
              <a:lnSpc>
                <a:spcPct val="160000"/>
              </a:lnSpc>
              <a:spcBef>
                <a:spcPts val="0"/>
              </a:spcBef>
              <a:spcAft>
                <a:spcPts val="0"/>
              </a:spcAft>
              <a:buClrTx/>
              <a:buSzTx/>
              <a:buFont typeface="+mj-lt"/>
              <a:buAutoNum type="arabicPeriod"/>
              <a:defRPr/>
            </a:pPr>
            <a:r>
              <a:rPr lang="zh-CN"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通過多種形式的朗讀，理解文章內容，把握中心論點，體會作者對後輩</a:t>
            </a:r>
            <a:r>
              <a:rPr lang="zh-CN" altLang="en-US" sz="2400" b="1" noProof="0" dirty="0">
                <a:ln>
                  <a:noFill/>
                </a:ln>
                <a:solidFill>
                  <a:schemeClr val="accent2"/>
                </a:solidFill>
                <a:effectLst/>
                <a:uLnTx/>
                <a:uFillTx/>
                <a:latin typeface="DFKai-SB" panose="03000509000000000000" pitchFamily="65" charset="-120"/>
                <a:ea typeface="DFKai-SB" panose="03000509000000000000" pitchFamily="65" charset="-120"/>
                <a:cs typeface="楷体" panose="02010609060101010101" charset="-122"/>
                <a:sym typeface="+mn-ea"/>
              </a:rPr>
              <a:t>「人貴立志」、「事在人為」</a:t>
            </a:r>
            <a:r>
              <a:rPr lang="zh-CN"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的教導和期待。</a:t>
            </a:r>
            <a:endParaRPr lang="en-US" altLang="zh-CN" sz="2400" dirty="0">
              <a:solidFill>
                <a:prstClr val="black"/>
              </a:solidFill>
              <a:latin typeface="DFKai-SB" panose="03000509000000000000" pitchFamily="65" charset="-120"/>
              <a:ea typeface="DFKai-SB" panose="03000509000000000000" pitchFamily="65" charset="-120"/>
              <a:cs typeface="楷体" panose="02010609060101010101" charset="-122"/>
              <a:sym typeface="+mn-ea"/>
            </a:endParaRPr>
          </a:p>
          <a:p>
            <a:pPr marL="457200" marR="0" lvl="0" indent="-457200" algn="l" defTabSz="914400" rtl="0" eaLnBrk="1" fontAlgn="auto" latinLnBrk="0" hangingPunct="1">
              <a:lnSpc>
                <a:spcPct val="160000"/>
              </a:lnSpc>
              <a:spcBef>
                <a:spcPts val="0"/>
              </a:spcBef>
              <a:spcAft>
                <a:spcPts val="0"/>
              </a:spcAft>
              <a:buClrTx/>
              <a:buSzTx/>
              <a:buFont typeface="+mj-lt"/>
              <a:buAutoNum type="arabicPeriod"/>
              <a:defRPr/>
            </a:pPr>
            <a:r>
              <a:rPr lang="zh-CN"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通過</a:t>
            </a:r>
            <a:r>
              <a:rPr lang="zh-CN" altLang="en-US" sz="2400" dirty="0">
                <a:solidFill>
                  <a:prstClr val="black"/>
                </a:solidFill>
                <a:latin typeface="DFKai-SB" panose="03000509000000000000" pitchFamily="65" charset="-120"/>
                <a:ea typeface="DFKai-SB" panose="03000509000000000000" pitchFamily="65" charset="-120"/>
                <a:sym typeface="+mn-ea"/>
              </a:rPr>
              <a:t>比較閱讀</a:t>
            </a:r>
            <a:r>
              <a:rPr lang="zh-CN" altLang="en-US"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，明確議論文論據的特點和關係，學習用對比增強文章說服力的方法。</a:t>
            </a:r>
            <a:endParaRPr lang="en-US" altLang="zh-CN" sz="24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endParaRPr>
          </a:p>
          <a:p>
            <a:pPr marL="457200" marR="0" lvl="0" indent="-457200" algn="l" defTabSz="914400" rtl="0" eaLnBrk="1" fontAlgn="auto" latinLnBrk="0" hangingPunct="1">
              <a:lnSpc>
                <a:spcPct val="160000"/>
              </a:lnSpc>
              <a:spcBef>
                <a:spcPts val="0"/>
              </a:spcBef>
              <a:spcAft>
                <a:spcPts val="0"/>
              </a:spcAft>
              <a:buClrTx/>
              <a:buSzTx/>
              <a:buFont typeface="+mj-lt"/>
              <a:buAutoNum type="arabicPeriod"/>
              <a:defRPr/>
            </a:pPr>
            <a:r>
              <a:rPr lang="zh-TW" altLang="en-US" sz="2400" dirty="0">
                <a:solidFill>
                  <a:prstClr val="black"/>
                </a:solidFill>
                <a:latin typeface="DFKai-SB" panose="03000509000000000000" pitchFamily="65" charset="-120"/>
                <a:ea typeface="DFKai-SB" panose="03000509000000000000" pitchFamily="65" charset="-120"/>
                <a:sym typeface="+mn-ea"/>
              </a:rPr>
              <a:t>通過「窮和尚」和「富和尚」去南海一事上的異同，</a:t>
            </a:r>
            <a:r>
              <a:rPr lang="zh-TW" altLang="en-US" sz="2400" b="1" dirty="0">
                <a:solidFill>
                  <a:schemeClr val="accent2"/>
                </a:solidFill>
                <a:latin typeface="DFKai-SB" panose="03000509000000000000" pitchFamily="65" charset="-120"/>
                <a:ea typeface="DFKai-SB" panose="03000509000000000000" pitchFamily="65" charset="-120"/>
                <a:sym typeface="+mn-ea"/>
              </a:rPr>
              <a:t>反思個人學習態度</a:t>
            </a:r>
            <a:r>
              <a:rPr lang="zh-TW" altLang="en-US" sz="2400" dirty="0">
                <a:solidFill>
                  <a:prstClr val="black"/>
                </a:solidFill>
                <a:latin typeface="DFKai-SB" panose="03000509000000000000" pitchFamily="65" charset="-120"/>
                <a:ea typeface="DFKai-SB" panose="03000509000000000000" pitchFamily="65" charset="-120"/>
                <a:sym typeface="+mn-ea"/>
              </a:rPr>
              <a:t>，並思考如何在生活中落實</a:t>
            </a:r>
            <a:r>
              <a:rPr lang="zh-CN" altLang="zh-TW" sz="2400" dirty="0">
                <a:solidFill>
                  <a:prstClr val="black"/>
                </a:solidFill>
                <a:latin typeface="DFKai-SB" panose="03000509000000000000" pitchFamily="65" charset="-120"/>
                <a:ea typeface="宋体" panose="02010600030101010101" pitchFamily="2" charset="-122"/>
                <a:sym typeface="+mn-ea"/>
              </a:rPr>
              <a:t>。</a:t>
            </a:r>
            <a:endParaRPr lang="en-US" altLang="zh-CN" sz="2400" dirty="0">
              <a:solidFill>
                <a:prstClr val="black"/>
              </a:solidFill>
              <a:latin typeface="DFKai-SB" panose="03000509000000000000" pitchFamily="65" charset="-120"/>
              <a:ea typeface="DFKai-SB" panose="03000509000000000000" pitchFamily="65" charset="-120"/>
              <a:sym typeface="+mn-ea"/>
            </a:endParaRPr>
          </a:p>
          <a:p>
            <a:pPr marL="457200" marR="0" lvl="0" indent="-457200" algn="l" defTabSz="914400" rtl="0" eaLnBrk="1" fontAlgn="auto" latinLnBrk="0" hangingPunct="1">
              <a:lnSpc>
                <a:spcPct val="160000"/>
              </a:lnSpc>
              <a:spcBef>
                <a:spcPts val="0"/>
              </a:spcBef>
              <a:spcAft>
                <a:spcPts val="0"/>
              </a:spcAft>
              <a:buClrTx/>
              <a:buSzTx/>
              <a:buFont typeface="+mj-lt"/>
              <a:buAutoNum type="arabicPeriod"/>
              <a:defRPr/>
            </a:pPr>
            <a:endParaRPr lang="en-US" altLang="zh-CN" sz="2400" noProof="0" dirty="0">
              <a:ln>
                <a:noFill/>
              </a:ln>
              <a:solidFill>
                <a:prstClr val="black"/>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6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endParaRPr>
          </a:p>
        </p:txBody>
      </p:sp>
      <p:sp>
        <p:nvSpPr>
          <p:cNvPr id="13" name="标题 8"/>
          <p:cNvSpPr>
            <a:spLocks noGrp="1"/>
          </p:cNvSpPr>
          <p:nvPr>
            <p:ph type="title"/>
          </p:nvPr>
        </p:nvSpPr>
        <p:spPr>
          <a:xfrm>
            <a:off x="3179135" y="879701"/>
            <a:ext cx="6343650" cy="635772"/>
          </a:xfrm>
        </p:spPr>
        <p:txBody>
          <a:bodyPr>
            <a:noAutofit/>
          </a:body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為學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教學為例</a:t>
            </a:r>
            <a:endParaRPr sz="3600" b="1" dirty="0">
              <a:solidFill>
                <a:schemeClr val="tx1"/>
              </a:solidFill>
              <a:effectLst/>
              <a:latin typeface="DFKai-SB" panose="03000509000000000000" pitchFamily="65" charset="-120"/>
              <a:ea typeface="DFKai-SB" panose="03000509000000000000" pitchFamily="65" charset="-120"/>
              <a:cs typeface="楷体" panose="02010609060101010101" charset="-122"/>
            </a:endParaRPr>
          </a:p>
        </p:txBody>
      </p:sp>
      <p:sp>
        <p:nvSpPr>
          <p:cNvPr id="18" name="标题 8"/>
          <p:cNvSpPr txBox="1"/>
          <p:nvPr/>
        </p:nvSpPr>
        <p:spPr>
          <a:xfrm>
            <a:off x="1566531" y="243929"/>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67784">
            <a:off x="8258239" y="1678335"/>
            <a:ext cx="3468352" cy="2312234"/>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4456">
            <a:off x="8446771" y="4286905"/>
            <a:ext cx="3465632" cy="2310421"/>
          </a:xfrm>
          <a:prstGeom prst="rect">
            <a:avLst/>
          </a:prstGeom>
        </p:spPr>
      </p:pic>
      <p:sp>
        <p:nvSpPr>
          <p:cNvPr id="22" name="橢圓 21"/>
          <p:cNvSpPr/>
          <p:nvPr/>
        </p:nvSpPr>
        <p:spPr>
          <a:xfrm>
            <a:off x="328873" y="1017058"/>
            <a:ext cx="871869" cy="810249"/>
          </a:xfrm>
          <a:prstGeom prst="ellipse">
            <a:avLst/>
          </a:prstGeom>
          <a:solidFill>
            <a:srgbClr val="FFFFCC"/>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導</a:t>
            </a:r>
            <a:endParaRPr lang="en-US" sz="4400" dirty="0">
              <a:solidFill>
                <a:schemeClr val="tx1"/>
              </a:solidFill>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485234"/>
            <a:ext cx="12192000" cy="4743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0" name="文本框 9"/>
          <p:cNvSpPr txBox="1"/>
          <p:nvPr/>
        </p:nvSpPr>
        <p:spPr>
          <a:xfrm>
            <a:off x="2287270" y="2576195"/>
            <a:ext cx="8311515" cy="202819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graphicFrame>
        <p:nvGraphicFramePr>
          <p:cNvPr id="4" name="表格 3"/>
          <p:cNvGraphicFramePr/>
          <p:nvPr>
            <p:custDataLst>
              <p:tags r:id="rId1"/>
            </p:custDataLst>
          </p:nvPr>
        </p:nvGraphicFramePr>
        <p:xfrm>
          <a:off x="850410" y="1572472"/>
          <a:ext cx="7112033" cy="4316095"/>
        </p:xfrm>
        <a:graphic>
          <a:graphicData uri="http://schemas.openxmlformats.org/drawingml/2006/table">
            <a:tbl>
              <a:tblPr/>
              <a:tblGrid>
                <a:gridCol w="1518875">
                  <a:extLst>
                    <a:ext uri="{9D8B030D-6E8A-4147-A177-3AD203B41FA5}">
                      <a16:colId xmlns:a16="http://schemas.microsoft.com/office/drawing/2014/main" val="20000"/>
                    </a:ext>
                  </a:extLst>
                </a:gridCol>
                <a:gridCol w="4309899">
                  <a:extLst>
                    <a:ext uri="{9D8B030D-6E8A-4147-A177-3AD203B41FA5}">
                      <a16:colId xmlns:a16="http://schemas.microsoft.com/office/drawing/2014/main" val="20001"/>
                    </a:ext>
                  </a:extLst>
                </a:gridCol>
                <a:gridCol w="1283259">
                  <a:extLst>
                    <a:ext uri="{9D8B030D-6E8A-4147-A177-3AD203B41FA5}">
                      <a16:colId xmlns:a16="http://schemas.microsoft.com/office/drawing/2014/main" val="20002"/>
                    </a:ext>
                  </a:extLst>
                </a:gridCol>
              </a:tblGrid>
              <a:tr h="423545">
                <a:tc>
                  <a:txBody>
                    <a:bodyPr/>
                    <a:lstStyle/>
                    <a:p>
                      <a:pPr marL="0" indent="0" algn="ctr">
                        <a:lnSpc>
                          <a:spcPts val="2000"/>
                        </a:lnSpc>
                        <a:spcBef>
                          <a:spcPct val="0"/>
                        </a:spcBef>
                        <a:spcAft>
                          <a:spcPct val="0"/>
                        </a:spcAft>
                      </a:pPr>
                      <a:r>
                        <a:rPr lang="zh-CN" sz="1800" b="1" dirty="0">
                          <a:latin typeface="DFKai-SB" panose="03000509000000000000" pitchFamily="65" charset="-120"/>
                          <a:ea typeface="DFKai-SB" panose="03000509000000000000" pitchFamily="65" charset="-120"/>
                        </a:rPr>
                        <a:t>教學步驟</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2000"/>
                        </a:lnSpc>
                        <a:spcBef>
                          <a:spcPct val="0"/>
                        </a:spcBef>
                        <a:spcAft>
                          <a:spcPct val="0"/>
                        </a:spcAft>
                      </a:pPr>
                      <a:r>
                        <a:rPr lang="zh-CN" sz="1800" b="1" dirty="0">
                          <a:latin typeface="DFKai-SB" panose="03000509000000000000" pitchFamily="65" charset="-120"/>
                          <a:ea typeface="DFKai-SB" panose="03000509000000000000" pitchFamily="65" charset="-120"/>
                        </a:rPr>
                        <a:t>課堂活動</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2000"/>
                        </a:lnSpc>
                        <a:spcBef>
                          <a:spcPct val="0"/>
                        </a:spcBef>
                        <a:spcAft>
                          <a:spcPct val="0"/>
                        </a:spcAft>
                      </a:pPr>
                      <a:r>
                        <a:rPr lang="zh-CN" sz="1800" b="1" dirty="0">
                          <a:latin typeface="DFKai-SB" panose="03000509000000000000" pitchFamily="65" charset="-120"/>
                          <a:ea typeface="DFKai-SB" panose="03000509000000000000" pitchFamily="65" charset="-120"/>
                        </a:rPr>
                        <a:t>設計意</a:t>
                      </a:r>
                      <a:r>
                        <a:rPr lang="zh-TW" altLang="en-US" sz="1800" b="1" dirty="0">
                          <a:latin typeface="DFKai-SB" panose="03000509000000000000" pitchFamily="65" charset="-120"/>
                          <a:ea typeface="DFKai-SB" panose="03000509000000000000" pitchFamily="65" charset="-120"/>
                        </a:rPr>
                        <a:t>念</a:t>
                      </a:r>
                      <a:r>
                        <a:rPr lang="zh-CN" altLang="en-US" sz="1800" b="1" dirty="0">
                          <a:latin typeface="DFKai-SB" panose="03000509000000000000" pitchFamily="65" charset="-120"/>
                          <a:ea typeface="DFKai-SB" panose="03000509000000000000" pitchFamily="65" charset="-120"/>
                        </a:rPr>
                        <a:t> </a:t>
                      </a:r>
                      <a:r>
                        <a:rPr lang="en-US" altLang="zh-CN" sz="1800" b="1" dirty="0">
                          <a:latin typeface="DFKai-SB" panose="03000509000000000000" pitchFamily="65" charset="-120"/>
                          <a:ea typeface="DFKai-SB" panose="03000509000000000000" pitchFamily="65" charset="-120"/>
                        </a:rPr>
                        <a:t>/ </a:t>
                      </a:r>
                    </a:p>
                    <a:p>
                      <a:pPr marL="0" indent="0" algn="ctr">
                        <a:lnSpc>
                          <a:spcPts val="2000"/>
                        </a:lnSpc>
                        <a:spcBef>
                          <a:spcPct val="0"/>
                        </a:spcBef>
                        <a:spcAft>
                          <a:spcPct val="0"/>
                        </a:spcAft>
                      </a:pPr>
                      <a:r>
                        <a:rPr lang="zh-CN" sz="1800" b="1" dirty="0">
                          <a:latin typeface="DFKai-SB" panose="03000509000000000000" pitchFamily="65" charset="-120"/>
                          <a:ea typeface="DFKai-SB" panose="03000509000000000000" pitchFamily="65" charset="-120"/>
                        </a:rPr>
                        <a:t>策略</a:t>
                      </a:r>
                      <a:r>
                        <a:rPr lang="zh-TW" altLang="en-US" sz="1800" b="1" dirty="0">
                          <a:latin typeface="DFKai-SB" panose="03000509000000000000" pitchFamily="65" charset="-120"/>
                          <a:ea typeface="DFKai-SB" panose="03000509000000000000" pitchFamily="65" charset="-120"/>
                        </a:rPr>
                        <a:t>運用</a:t>
                      </a:r>
                      <a:endParaRPr lang="zh-CN" sz="1800" b="1" dirty="0">
                        <a:latin typeface="DFKai-SB" panose="03000509000000000000" pitchFamily="65" charset="-120"/>
                        <a:ea typeface="DFKai-SB" panose="03000509000000000000" pitchFamily="65" charset="-120"/>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1268730">
                <a:tc>
                  <a:txBody>
                    <a:bodyPr/>
                    <a:lstStyle/>
                    <a:p>
                      <a:pPr marL="0" indent="0" algn="just">
                        <a:lnSpc>
                          <a:spcPts val="2000"/>
                        </a:lnSpc>
                        <a:spcBef>
                          <a:spcPct val="0"/>
                        </a:spcBef>
                        <a:spcAft>
                          <a:spcPct val="0"/>
                        </a:spcAft>
                      </a:pPr>
                      <a:r>
                        <a:rPr lang="en-US" altLang="zh-CN" sz="1800" b="0" dirty="0">
                          <a:latin typeface="DFKai-SB" panose="03000509000000000000" pitchFamily="65" charset="-120"/>
                          <a:ea typeface="DFKai-SB" panose="03000509000000000000" pitchFamily="65" charset="-120"/>
                        </a:rPr>
                        <a:t>1.</a:t>
                      </a:r>
                      <a:r>
                        <a:rPr lang="zh-CN" altLang="en-US" sz="1800" b="0" dirty="0">
                          <a:latin typeface="DFKai-SB" panose="03000509000000000000" pitchFamily="65" charset="-120"/>
                          <a:ea typeface="DFKai-SB" panose="03000509000000000000" pitchFamily="65" charset="-120"/>
                        </a:rPr>
                        <a:t>復習導入，</a:t>
                      </a:r>
                    </a:p>
                    <a:p>
                      <a:pPr marL="0" indent="0" algn="just">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溫故知新</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285750" indent="-285750" algn="l">
                        <a:lnSpc>
                          <a:spcPts val="2000"/>
                        </a:lnSpc>
                        <a:spcBef>
                          <a:spcPct val="0"/>
                        </a:spcBef>
                        <a:spcAft>
                          <a:spcPct val="0"/>
                        </a:spcAft>
                        <a:buFont typeface="Arial" panose="020B0604020202020204" pitchFamily="34" charset="0"/>
                        <a:buChar char="•"/>
                      </a:pPr>
                      <a:r>
                        <a:rPr lang="zh-CN" sz="1800" b="0" dirty="0">
                          <a:latin typeface="DFKai-SB" panose="03000509000000000000" pitchFamily="65" charset="-120"/>
                          <a:ea typeface="DFKai-SB" panose="03000509000000000000" pitchFamily="65" charset="-120"/>
                        </a:rPr>
                        <a:t>回顧第一課時學習要點：標題含義及第二段主要内容。</a:t>
                      </a:r>
                    </a:p>
                    <a:p>
                      <a:pPr marL="285750" indent="-285750" algn="l">
                        <a:lnSpc>
                          <a:spcPts val="2000"/>
                        </a:lnSpc>
                        <a:spcBef>
                          <a:spcPct val="0"/>
                        </a:spcBef>
                        <a:spcAft>
                          <a:spcPct val="0"/>
                        </a:spcAft>
                        <a:buFont typeface="Arial" panose="020B0604020202020204" pitchFamily="34" charset="0"/>
                        <a:buChar char="•"/>
                      </a:pPr>
                      <a:r>
                        <a:rPr lang="zh-CN" sz="1800" b="0" dirty="0">
                          <a:latin typeface="DFKai-SB" panose="03000509000000000000" pitchFamily="65" charset="-120"/>
                          <a:ea typeface="DFKai-SB" panose="03000509000000000000" pitchFamily="65" charset="-120"/>
                        </a:rPr>
                        <a:t>提出主問題：從全文看，蜀鄙二僧的故事是否有必要。</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回顧要點</a:t>
                      </a:r>
                    </a:p>
                    <a:p>
                      <a:pPr marL="0" indent="0" algn="ctr">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溫故知新</a:t>
                      </a:r>
                    </a:p>
                    <a:p>
                      <a:pPr marL="0" indent="0" algn="ctr">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一線串珠</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1693545">
                <a:tc>
                  <a:txBody>
                    <a:bodyPr/>
                    <a:lstStyle/>
                    <a:p>
                      <a:pPr marL="0" indent="0" algn="just">
                        <a:lnSpc>
                          <a:spcPts val="2000"/>
                        </a:lnSpc>
                        <a:spcBef>
                          <a:spcPct val="0"/>
                        </a:spcBef>
                        <a:spcAft>
                          <a:spcPct val="0"/>
                        </a:spcAft>
                      </a:pPr>
                      <a:r>
                        <a:rPr lang="en-US" altLang="zh-CN" sz="1800" b="0" dirty="0">
                          <a:latin typeface="DFKai-SB" panose="03000509000000000000" pitchFamily="65" charset="-120"/>
                          <a:ea typeface="DFKai-SB" panose="03000509000000000000" pitchFamily="65" charset="-120"/>
                        </a:rPr>
                        <a:t>2.</a:t>
                      </a:r>
                      <a:r>
                        <a:rPr lang="zh-CN" altLang="en-US" sz="1800" b="0" dirty="0">
                          <a:latin typeface="DFKai-SB" panose="03000509000000000000" pitchFamily="65" charset="-120"/>
                          <a:ea typeface="DFKai-SB" panose="03000509000000000000" pitchFamily="65" charset="-120"/>
                        </a:rPr>
                        <a:t>比較論據，</a:t>
                      </a:r>
                    </a:p>
                    <a:p>
                      <a:pPr marL="0" indent="0" algn="just">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把握主旨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285750" indent="-285750" algn="l">
                        <a:lnSpc>
                          <a:spcPts val="2000"/>
                        </a:lnSpc>
                        <a:spcBef>
                          <a:spcPct val="0"/>
                        </a:spcBef>
                        <a:spcAft>
                          <a:spcPct val="0"/>
                        </a:spcAft>
                        <a:buFont typeface="Arial" panose="020B0604020202020204" pitchFamily="34" charset="0"/>
                        <a:buChar char="•"/>
                      </a:pPr>
                      <a:r>
                        <a:rPr lang="zh-CN" sz="1800" b="0" dirty="0">
                          <a:latin typeface="DFKai-SB" panose="03000509000000000000" pitchFamily="65" charset="-120"/>
                          <a:ea typeface="DFKai-SB" panose="03000509000000000000" pitchFamily="65" charset="-120"/>
                        </a:rPr>
                        <a:t>比較閲讀：窮和尚和富和尚在去南海這件事情上的異同。</a:t>
                      </a:r>
                    </a:p>
                    <a:p>
                      <a:pPr marL="285750" indent="-285750" algn="l">
                        <a:lnSpc>
                          <a:spcPts val="2000"/>
                        </a:lnSpc>
                        <a:spcBef>
                          <a:spcPct val="0"/>
                        </a:spcBef>
                        <a:spcAft>
                          <a:spcPct val="0"/>
                        </a:spcAft>
                        <a:buFont typeface="Arial" panose="020B0604020202020204" pitchFamily="34" charset="0"/>
                        <a:buChar char="•"/>
                      </a:pPr>
                      <a:r>
                        <a:rPr lang="zh-CN" sz="1800" b="0" dirty="0">
                          <a:latin typeface="DFKai-SB" panose="03000509000000000000" pitchFamily="65" charset="-120"/>
                          <a:ea typeface="DFKai-SB" panose="03000509000000000000" pitchFamily="65" charset="-120"/>
                        </a:rPr>
                        <a:t>梳理主問題：從全文看，蜀鄙二僧的故事是否有必要。</a:t>
                      </a:r>
                    </a:p>
                    <a:p>
                      <a:pPr marL="285750" indent="-285750" algn="l">
                        <a:lnSpc>
                          <a:spcPts val="2000"/>
                        </a:lnSpc>
                        <a:spcBef>
                          <a:spcPct val="0"/>
                        </a:spcBef>
                        <a:spcAft>
                          <a:spcPct val="0"/>
                        </a:spcAft>
                        <a:buFont typeface="Arial" panose="020B0604020202020204" pitchFamily="34" charset="0"/>
                        <a:buChar char="•"/>
                      </a:pPr>
                      <a:r>
                        <a:rPr lang="zh-CN" sz="1800" b="0" dirty="0">
                          <a:latin typeface="DFKai-SB" panose="03000509000000000000" pitchFamily="65" charset="-120"/>
                          <a:ea typeface="DFKai-SB" panose="03000509000000000000" pitchFamily="65" charset="-120"/>
                        </a:rPr>
                        <a:t>補充論據：從對比的角度，為曾參的例子舉一個反例。</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2000"/>
                        </a:lnSpc>
                        <a:spcBef>
                          <a:spcPct val="0"/>
                        </a:spcBef>
                        <a:spcAft>
                          <a:spcPct val="0"/>
                        </a:spcAft>
                      </a:pPr>
                      <a:r>
                        <a:rPr lang="zh-CN" sz="1800" b="0">
                          <a:latin typeface="DFKai-SB" panose="03000509000000000000" pitchFamily="65" charset="-120"/>
                          <a:ea typeface="DFKai-SB" panose="03000509000000000000" pitchFamily="65" charset="-120"/>
                        </a:rPr>
                        <a:t>品詞析句</a:t>
                      </a:r>
                    </a:p>
                    <a:p>
                      <a:pPr marL="0" indent="0" algn="ctr">
                        <a:lnSpc>
                          <a:spcPts val="2000"/>
                        </a:lnSpc>
                        <a:spcBef>
                          <a:spcPct val="0"/>
                        </a:spcBef>
                        <a:spcAft>
                          <a:spcPct val="0"/>
                        </a:spcAft>
                      </a:pPr>
                      <a:r>
                        <a:rPr lang="zh-CN" sz="1800" b="0">
                          <a:latin typeface="DFKai-SB" panose="03000509000000000000" pitchFamily="65" charset="-120"/>
                          <a:ea typeface="DFKai-SB" panose="03000509000000000000" pitchFamily="65" charset="-120"/>
                        </a:rPr>
                        <a:t>思維訓練</a:t>
                      </a:r>
                    </a:p>
                    <a:p>
                      <a:pPr marL="0" indent="0" algn="ctr">
                        <a:lnSpc>
                          <a:spcPts val="2000"/>
                        </a:lnSpc>
                        <a:spcBef>
                          <a:spcPct val="0"/>
                        </a:spcBef>
                        <a:spcAft>
                          <a:spcPct val="0"/>
                        </a:spcAft>
                      </a:pPr>
                      <a:r>
                        <a:rPr lang="zh-CN" sz="1800" b="0">
                          <a:latin typeface="DFKai-SB" panose="03000509000000000000" pitchFamily="65" charset="-120"/>
                          <a:ea typeface="DFKai-SB" panose="03000509000000000000" pitchFamily="65" charset="-120"/>
                        </a:rPr>
                        <a:t>文言結合</a:t>
                      </a:r>
                    </a:p>
                    <a:p>
                      <a:pPr marL="0" indent="0" algn="ctr">
                        <a:lnSpc>
                          <a:spcPts val="2000"/>
                        </a:lnSpc>
                        <a:spcBef>
                          <a:spcPct val="0"/>
                        </a:spcBef>
                        <a:spcAft>
                          <a:spcPct val="0"/>
                        </a:spcAft>
                      </a:pPr>
                      <a:r>
                        <a:rPr lang="zh-CN" sz="1800" b="0">
                          <a:latin typeface="DFKai-SB" panose="03000509000000000000" pitchFamily="65" charset="-120"/>
                          <a:ea typeface="DFKai-SB" panose="03000509000000000000" pitchFamily="65" charset="-120"/>
                        </a:rPr>
                        <a:t>比較閲讀</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45820">
                <a:tc>
                  <a:txBody>
                    <a:bodyPr/>
                    <a:lstStyle/>
                    <a:p>
                      <a:pPr marL="0" indent="0" algn="just">
                        <a:lnSpc>
                          <a:spcPts val="2000"/>
                        </a:lnSpc>
                        <a:spcBef>
                          <a:spcPct val="0"/>
                        </a:spcBef>
                        <a:spcAft>
                          <a:spcPct val="0"/>
                        </a:spcAft>
                      </a:pPr>
                      <a:r>
                        <a:rPr lang="en-US" altLang="zh-CN" sz="1800" b="0" dirty="0">
                          <a:latin typeface="DFKai-SB" panose="03000509000000000000" pitchFamily="65" charset="-120"/>
                          <a:ea typeface="DFKai-SB" panose="03000509000000000000" pitchFamily="65" charset="-120"/>
                        </a:rPr>
                        <a:t>3.</a:t>
                      </a:r>
                      <a:r>
                        <a:rPr lang="zh-CN" sz="1800" b="0" dirty="0">
                          <a:latin typeface="DFKai-SB" panose="03000509000000000000" pitchFamily="65" charset="-120"/>
                          <a:ea typeface="DFKai-SB" panose="03000509000000000000" pitchFamily="65" charset="-120"/>
                        </a:rPr>
                        <a:t>總結課文，</a:t>
                      </a:r>
                    </a:p>
                    <a:p>
                      <a:pPr marL="0" indent="0" algn="just">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激發興趣</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285750" indent="-285750" algn="l">
                        <a:lnSpc>
                          <a:spcPts val="2000"/>
                        </a:lnSpc>
                        <a:spcBef>
                          <a:spcPct val="0"/>
                        </a:spcBef>
                        <a:spcAft>
                          <a:spcPct val="0"/>
                        </a:spcAft>
                        <a:buFont typeface="Arial" panose="020B0604020202020204" pitchFamily="34" charset="0"/>
                        <a:buChar char="•"/>
                      </a:pPr>
                      <a:r>
                        <a:rPr lang="zh-CN" sz="1800" b="0" dirty="0">
                          <a:latin typeface="DFKai-SB" panose="03000509000000000000" pitchFamily="65" charset="-120"/>
                          <a:ea typeface="DFKai-SB" panose="03000509000000000000" pitchFamily="65" charset="-120"/>
                        </a:rPr>
                        <a:t>課堂總結：激發學生學習動機，帶出為學應有的價值和態度。</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lnSpc>
                          <a:spcPts val="2000"/>
                        </a:lnSpc>
                        <a:spcBef>
                          <a:spcPct val="0"/>
                        </a:spcBef>
                        <a:spcAft>
                          <a:spcPct val="0"/>
                        </a:spcAft>
                      </a:pPr>
                      <a:r>
                        <a:rPr lang="zh-CN" sz="1800" b="0" dirty="0">
                          <a:latin typeface="DFKai-SB" panose="03000509000000000000" pitchFamily="65" charset="-120"/>
                          <a:ea typeface="DFKai-SB" panose="03000509000000000000" pitchFamily="65" charset="-120"/>
                        </a:rPr>
                        <a:t>價值教育</a:t>
                      </a:r>
                    </a:p>
                    <a:p>
                      <a:pPr marL="0" indent="0" algn="ctr">
                        <a:lnSpc>
                          <a:spcPts val="2000"/>
                        </a:lnSpc>
                        <a:spcBef>
                          <a:spcPct val="0"/>
                        </a:spcBef>
                        <a:spcAft>
                          <a:spcPct val="0"/>
                        </a:spcAft>
                      </a:pPr>
                      <a:endParaRPr lang="zh-CN" sz="1800" b="0" dirty="0">
                        <a:latin typeface="DFKai-SB" panose="03000509000000000000" pitchFamily="65" charset="-120"/>
                        <a:ea typeface="DFKai-SB" panose="03000509000000000000" pitchFamily="65" charset="-120"/>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37630">
            <a:off x="8346505" y="1522634"/>
            <a:ext cx="3461433" cy="2307622"/>
          </a:xfrm>
          <a:prstGeom prst="rect">
            <a:avLst/>
          </a:prstGeom>
        </p:spPr>
      </p:pic>
      <p:pic>
        <p:nvPicPr>
          <p:cNvPr id="22" name="圖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4499">
            <a:off x="8146859" y="4203235"/>
            <a:ext cx="3493566" cy="2329044"/>
          </a:xfrm>
          <a:prstGeom prst="rect">
            <a:avLst/>
          </a:prstGeom>
        </p:spPr>
      </p:pic>
      <p:sp>
        <p:nvSpPr>
          <p:cNvPr id="23" name="橢圓 22"/>
          <p:cNvSpPr/>
          <p:nvPr/>
        </p:nvSpPr>
        <p:spPr>
          <a:xfrm>
            <a:off x="255183" y="895573"/>
            <a:ext cx="871869" cy="810249"/>
          </a:xfrm>
          <a:prstGeom prst="ellipse">
            <a:avLst/>
          </a:prstGeom>
          <a:solidFill>
            <a:srgbClr val="FFFFCC"/>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導</a:t>
            </a:r>
            <a:endParaRPr lang="en-US" sz="4400" dirty="0">
              <a:solidFill>
                <a:schemeClr val="tx1"/>
              </a:solidFill>
              <a:latin typeface="DFKai-SB" panose="03000509000000000000" pitchFamily="65" charset="-120"/>
              <a:ea typeface="DFKai-SB" panose="03000509000000000000" pitchFamily="65" charset="-120"/>
            </a:endParaRPr>
          </a:p>
        </p:txBody>
      </p:sp>
      <p:sp>
        <p:nvSpPr>
          <p:cNvPr id="13" name="标题 8"/>
          <p:cNvSpPr>
            <a:spLocks noGrp="1"/>
          </p:cNvSpPr>
          <p:nvPr>
            <p:ph type="title"/>
          </p:nvPr>
        </p:nvSpPr>
        <p:spPr>
          <a:xfrm>
            <a:off x="3179135" y="879701"/>
            <a:ext cx="6343650" cy="635772"/>
          </a:xfrm>
        </p:spPr>
        <p:txBody>
          <a:bodyPr>
            <a:noAutofit/>
          </a:body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為學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教學為例</a:t>
            </a:r>
            <a:endParaRPr sz="3600" b="1" dirty="0">
              <a:solidFill>
                <a:schemeClr val="tx1"/>
              </a:solidFill>
              <a:effectLst/>
              <a:latin typeface="DFKai-SB" panose="03000509000000000000" pitchFamily="65" charset="-120"/>
              <a:ea typeface="DFKai-SB" panose="03000509000000000000" pitchFamily="65" charset="-120"/>
              <a:cs typeface="楷体" panose="02010609060101010101" charset="-122"/>
            </a:endParaRPr>
          </a:p>
        </p:txBody>
      </p:sp>
      <p:sp>
        <p:nvSpPr>
          <p:cNvPr id="14" name="标题 8"/>
          <p:cNvSpPr txBox="1"/>
          <p:nvPr/>
        </p:nvSpPr>
        <p:spPr>
          <a:xfrm>
            <a:off x="1566531" y="243929"/>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p>
        </p:txBody>
      </p:sp>
      <p:sp>
        <p:nvSpPr>
          <p:cNvPr id="2" name="矩形 1"/>
          <p:cNvSpPr/>
          <p:nvPr/>
        </p:nvSpPr>
        <p:spPr>
          <a:xfrm>
            <a:off x="255183" y="6285771"/>
            <a:ext cx="6808042" cy="307777"/>
          </a:xfrm>
          <a:prstGeom prst="rect">
            <a:avLst/>
          </a:prstGeom>
        </p:spPr>
        <p:txBody>
          <a:bodyPr wrap="square">
            <a:spAutoFit/>
          </a:bodyPr>
          <a:lstStyle/>
          <a:p>
            <a:r>
              <a:rPr lang="zh-TW" altLang="en-US" sz="1400" dirty="0">
                <a:latin typeface="DFKai-SB" panose="03000509000000000000" pitchFamily="65" charset="-120"/>
                <a:ea typeface="DFKai-SB" panose="03000509000000000000" pitchFamily="65" charset="-120"/>
                <a:cs typeface="Times New Roman" panose="02020603050405020304" pitchFamily="18" charset="0"/>
              </a:rPr>
              <a:t>公開課詳情請參閱：</a:t>
            </a:r>
            <a:r>
              <a:rPr lang="en-US" sz="1400" dirty="0">
                <a:latin typeface="Times New Roman" panose="02020603050405020304" pitchFamily="18" charset="0"/>
                <a:cs typeface="Times New Roman" panose="02020603050405020304" pitchFamily="18" charset="0"/>
              </a:rPr>
              <a:t>https://cd1.edb.hkedcity.net/cd/languagesupport/act2324_08_chi.html</a:t>
            </a:r>
          </a:p>
        </p:txBody>
      </p:sp>
      <p:pic>
        <p:nvPicPr>
          <p:cNvPr id="5" name="圖片 4"/>
          <p:cNvPicPr>
            <a:picLocks noChangeAspect="1"/>
          </p:cNvPicPr>
          <p:nvPr/>
        </p:nvPicPr>
        <p:blipFill>
          <a:blip r:embed="rId6"/>
          <a:stretch>
            <a:fillRect/>
          </a:stretch>
        </p:blipFill>
        <p:spPr>
          <a:xfrm>
            <a:off x="6982336" y="5915536"/>
            <a:ext cx="942464" cy="9424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 6"/>
          <p:cNvSpPr/>
          <p:nvPr/>
        </p:nvSpPr>
        <p:spPr>
          <a:xfrm>
            <a:off x="419688" y="1179987"/>
            <a:ext cx="871869" cy="810249"/>
          </a:xfrm>
          <a:prstGeom prst="ellipse">
            <a:avLst/>
          </a:prstGeom>
          <a:solidFill>
            <a:schemeClr val="accent4">
              <a:lumMod val="60000"/>
              <a:lumOff val="40000"/>
            </a:schemeClr>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拓</a:t>
            </a:r>
            <a:endParaRPr lang="en-US" sz="4400" dirty="0">
              <a:solidFill>
                <a:schemeClr val="tx1"/>
              </a:solidFill>
              <a:latin typeface="DFKai-SB" panose="03000509000000000000" pitchFamily="65" charset="-120"/>
              <a:ea typeface="DFKai-SB" panose="03000509000000000000" pitchFamily="65" charset="-120"/>
            </a:endParaRPr>
          </a:p>
        </p:txBody>
      </p:sp>
      <p:sp>
        <p:nvSpPr>
          <p:cNvPr id="6"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為學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教學為例</a:t>
            </a:r>
          </a:p>
        </p:txBody>
      </p:sp>
      <p:sp>
        <p:nvSpPr>
          <p:cNvPr id="9" name="标题 8"/>
          <p:cNvSpPr txBox="1"/>
          <p:nvPr/>
        </p:nvSpPr>
        <p:spPr>
          <a:xfrm>
            <a:off x="1566531" y="243929"/>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p>
        </p:txBody>
      </p:sp>
      <p:sp>
        <p:nvSpPr>
          <p:cNvPr id="10" name="矩形: 圓角 9"/>
          <p:cNvSpPr/>
          <p:nvPr/>
        </p:nvSpPr>
        <p:spPr>
          <a:xfrm>
            <a:off x="5181631" y="1906476"/>
            <a:ext cx="5705621" cy="675711"/>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dirty="0">
                <a:solidFill>
                  <a:schemeClr val="tx1"/>
                </a:solidFill>
                <a:latin typeface="DFKai-SB" panose="03000509000000000000" pitchFamily="65" charset="-120"/>
                <a:ea typeface="DFKai-SB" panose="03000509000000000000" pitchFamily="65" charset="-120"/>
              </a:rPr>
              <a:t>早會分享，營造校園正面學習氛圍</a:t>
            </a:r>
            <a:endParaRPr lang="en-US" sz="2800" dirty="0">
              <a:solidFill>
                <a:schemeClr val="tx1"/>
              </a:solidFill>
              <a:latin typeface="DFKai-SB" panose="03000509000000000000" pitchFamily="65" charset="-120"/>
              <a:ea typeface="DFKai-SB" panose="03000509000000000000" pitchFamily="65"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8909" y="2783486"/>
            <a:ext cx="3791997" cy="2528789"/>
          </a:xfrm>
          <a:prstGeom prst="rect">
            <a:avLst/>
          </a:prstGeom>
          <a:ln>
            <a:noFill/>
          </a:ln>
          <a:effectLst>
            <a:outerShdw blurRad="292100" dist="139700" dir="2700000" algn="tl" rotWithShape="0">
              <a:srgbClr val="333333">
                <a:alpha val="65000"/>
              </a:srgbClr>
            </a:outerShdw>
          </a:effectLst>
        </p:spPr>
      </p:pic>
      <p:pic>
        <p:nvPicPr>
          <p:cNvPr id="4" name="圖片 3"/>
          <p:cNvPicPr>
            <a:picLocks noChangeAspect="1"/>
          </p:cNvPicPr>
          <p:nvPr/>
        </p:nvPicPr>
        <p:blipFill>
          <a:blip r:embed="rId4"/>
          <a:stretch>
            <a:fillRect/>
          </a:stretch>
        </p:blipFill>
        <p:spPr>
          <a:xfrm>
            <a:off x="7484371" y="4676503"/>
            <a:ext cx="4505016" cy="1937568"/>
          </a:xfrm>
          <a:prstGeom prst="rect">
            <a:avLst/>
          </a:prstGeom>
          <a:ln>
            <a:noFill/>
          </a:ln>
          <a:effectLst>
            <a:outerShdw blurRad="292100" dist="139700" dir="2700000" algn="tl" rotWithShape="0">
              <a:srgbClr val="333333">
                <a:alpha val="65000"/>
              </a:srgbClr>
            </a:outerShdw>
          </a:effectLst>
        </p:spPr>
      </p:pic>
      <p:sp>
        <p:nvSpPr>
          <p:cNvPr id="11" name="矩形: 圓角 10"/>
          <p:cNvSpPr/>
          <p:nvPr/>
        </p:nvSpPr>
        <p:spPr>
          <a:xfrm>
            <a:off x="180166" y="2441756"/>
            <a:ext cx="4362002" cy="998992"/>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dirty="0">
                <a:solidFill>
                  <a:schemeClr val="tx1"/>
                </a:solidFill>
                <a:latin typeface="DFKai-SB" panose="03000509000000000000" pitchFamily="65" charset="-120"/>
                <a:ea typeface="DFKai-SB" panose="03000509000000000000" pitchFamily="65" charset="-120"/>
              </a:rPr>
              <a:t>延伸閱讀，拓寬閱讀面，</a:t>
            </a:r>
            <a:endParaRPr lang="en-US" altLang="zh-TW" sz="2800" dirty="0">
              <a:solidFill>
                <a:schemeClr val="tx1"/>
              </a:solidFill>
              <a:latin typeface="DFKai-SB" panose="03000509000000000000" pitchFamily="65" charset="-120"/>
              <a:ea typeface="DFKai-SB" panose="03000509000000000000" pitchFamily="65" charset="-120"/>
            </a:endParaRPr>
          </a:p>
          <a:p>
            <a:pPr algn="ctr"/>
            <a:r>
              <a:rPr lang="zh-TW" altLang="en-US" sz="2800" dirty="0">
                <a:solidFill>
                  <a:schemeClr val="tx1"/>
                </a:solidFill>
                <a:latin typeface="DFKai-SB" panose="03000509000000000000" pitchFamily="65" charset="-120"/>
                <a:ea typeface="DFKai-SB" panose="03000509000000000000" pitchFamily="65" charset="-120"/>
              </a:rPr>
              <a:t>繼續探究為學的正確態度</a:t>
            </a:r>
            <a:endParaRPr lang="en-US" sz="2800" dirty="0">
              <a:solidFill>
                <a:schemeClr val="tx1"/>
              </a:solidFill>
              <a:latin typeface="DFKai-SB" panose="03000509000000000000" pitchFamily="65" charset="-120"/>
              <a:ea typeface="DFKai-SB" panose="03000509000000000000" pitchFamily="65" charset="-120"/>
            </a:endParaRPr>
          </a:p>
        </p:txBody>
      </p:sp>
      <p:sp>
        <p:nvSpPr>
          <p:cNvPr id="5" name="文字方塊 4"/>
          <p:cNvSpPr txBox="1"/>
          <p:nvPr/>
        </p:nvSpPr>
        <p:spPr>
          <a:xfrm>
            <a:off x="342975" y="3892268"/>
            <a:ext cx="4838656" cy="1384995"/>
          </a:xfrm>
          <a:prstGeom prst="rect">
            <a:avLst/>
          </a:prstGeom>
          <a:noFill/>
        </p:spPr>
        <p:txBody>
          <a:bodyPr wrap="square" rtlCol="0">
            <a:spAutoFit/>
          </a:bodyPr>
          <a:lstStyle/>
          <a:p>
            <a:pPr marL="342900" indent="-342900">
              <a:buAutoNum type="arabicPeriod"/>
            </a:pPr>
            <a:r>
              <a:rPr lang="en-US" altLang="zh-TW" sz="2800" dirty="0">
                <a:latin typeface="Times New Roman" panose="02020603050405020304" pitchFamily="18" charset="0"/>
                <a:ea typeface="DFKai-SB" panose="03000509000000000000" pitchFamily="65" charset="-120"/>
              </a:rPr>
              <a:t>《</a:t>
            </a:r>
            <a:r>
              <a:rPr lang="zh-TW" altLang="en-US" sz="2800" dirty="0">
                <a:latin typeface="Times New Roman" panose="02020603050405020304" pitchFamily="18" charset="0"/>
                <a:ea typeface="DFKai-SB" panose="03000509000000000000" pitchFamily="65" charset="-120"/>
              </a:rPr>
              <a:t>黃生借書說</a:t>
            </a:r>
            <a:r>
              <a:rPr lang="en-US" altLang="zh-TW" sz="2800" dirty="0">
                <a:latin typeface="Times New Roman" panose="02020603050405020304" pitchFamily="18" charset="0"/>
                <a:ea typeface="DFKai-SB" panose="03000509000000000000" pitchFamily="65" charset="-120"/>
              </a:rPr>
              <a:t>》</a:t>
            </a:r>
            <a:r>
              <a:rPr lang="zh-TW" altLang="en-US" sz="2800" dirty="0">
                <a:latin typeface="Times New Roman" panose="02020603050405020304" pitchFamily="18" charset="0"/>
                <a:ea typeface="DFKai-SB" panose="03000509000000000000" pitchFamily="65" charset="-120"/>
              </a:rPr>
              <a:t>袁枚</a:t>
            </a:r>
            <a:endParaRPr lang="en-US" altLang="zh-TW" sz="2800" dirty="0">
              <a:latin typeface="Times New Roman" panose="02020603050405020304" pitchFamily="18" charset="0"/>
              <a:ea typeface="DFKai-SB" panose="03000509000000000000" pitchFamily="65" charset="-120"/>
            </a:endParaRPr>
          </a:p>
          <a:p>
            <a:pPr marL="342900" indent="-342900">
              <a:buAutoNum type="arabicPeriod"/>
            </a:pPr>
            <a:r>
              <a:rPr lang="en-US" altLang="zh-TW" sz="2800" dirty="0">
                <a:latin typeface="Times New Roman" panose="02020603050405020304" pitchFamily="18" charset="0"/>
                <a:ea typeface="DFKai-SB" panose="03000509000000000000" pitchFamily="65" charset="-120"/>
              </a:rPr>
              <a:t>《</a:t>
            </a:r>
            <a:r>
              <a:rPr lang="zh-TW" altLang="en-US" sz="2800" dirty="0">
                <a:latin typeface="Times New Roman" panose="02020603050405020304" pitchFamily="18" charset="0"/>
                <a:ea typeface="DFKai-SB" panose="03000509000000000000" pitchFamily="65" charset="-120"/>
              </a:rPr>
              <a:t>送東陽馬生序</a:t>
            </a:r>
            <a:r>
              <a:rPr lang="en-US" altLang="zh-TW" sz="2800" dirty="0">
                <a:latin typeface="Times New Roman" panose="02020603050405020304" pitchFamily="18" charset="0"/>
                <a:ea typeface="DFKai-SB" panose="03000509000000000000" pitchFamily="65" charset="-120"/>
              </a:rPr>
              <a:t>》</a:t>
            </a:r>
            <a:r>
              <a:rPr lang="zh-TW" altLang="en-US" sz="2800" dirty="0">
                <a:latin typeface="Times New Roman" panose="02020603050405020304" pitchFamily="18" charset="0"/>
                <a:ea typeface="DFKai-SB" panose="03000509000000000000" pitchFamily="65" charset="-120"/>
              </a:rPr>
              <a:t>宋濂</a:t>
            </a:r>
            <a:endParaRPr lang="en-US" altLang="zh-TW" sz="2800" dirty="0">
              <a:latin typeface="Times New Roman" panose="02020603050405020304" pitchFamily="18" charset="0"/>
              <a:ea typeface="DFKai-SB" panose="03000509000000000000" pitchFamily="65" charset="-120"/>
            </a:endParaRPr>
          </a:p>
          <a:p>
            <a:pPr marL="342900" indent="-342900">
              <a:buAutoNum type="arabicPeriod"/>
            </a:pPr>
            <a:r>
              <a:rPr lang="en-US" altLang="zh-TW" sz="2800" dirty="0">
                <a:latin typeface="Times New Roman" panose="02020603050405020304" pitchFamily="18" charset="0"/>
                <a:ea typeface="DFKai-SB" panose="03000509000000000000" pitchFamily="65" charset="-120"/>
              </a:rPr>
              <a:t>《</a:t>
            </a:r>
            <a:r>
              <a:rPr lang="zh-TW" altLang="en-US" sz="2800" dirty="0">
                <a:latin typeface="Times New Roman" panose="02020603050405020304" pitchFamily="18" charset="0"/>
                <a:ea typeface="DFKai-SB" panose="03000509000000000000" pitchFamily="65" charset="-120"/>
              </a:rPr>
              <a:t>我的大學夢</a:t>
            </a:r>
            <a:r>
              <a:rPr lang="en-US" altLang="zh-TW" sz="2800" dirty="0">
                <a:latin typeface="Times New Roman" panose="02020603050405020304" pitchFamily="18" charset="0"/>
                <a:ea typeface="DFKai-SB" panose="03000509000000000000" pitchFamily="65" charset="-120"/>
              </a:rPr>
              <a:t>》</a:t>
            </a:r>
            <a:r>
              <a:rPr lang="zh-TW" altLang="en-US" sz="2800" dirty="0">
                <a:latin typeface="Times New Roman" panose="02020603050405020304" pitchFamily="18" charset="0"/>
                <a:ea typeface="DFKai-SB" panose="03000509000000000000" pitchFamily="65" charset="-120"/>
              </a:rPr>
              <a:t>莫言</a:t>
            </a:r>
            <a:endParaRPr lang="en-US" sz="2800" dirty="0">
              <a:latin typeface="Times New Roman" panose="02020603050405020304" pitchFamily="18" charset="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37089" y="812925"/>
            <a:ext cx="871869" cy="810249"/>
          </a:xfrm>
          <a:prstGeom prst="ellipse">
            <a:avLst/>
          </a:prstGeom>
          <a:solidFill>
            <a:schemeClr val="accent4">
              <a:lumMod val="50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latin typeface="DFKai-SB" panose="03000509000000000000" pitchFamily="65" charset="-120"/>
                <a:ea typeface="DFKai-SB" panose="03000509000000000000" pitchFamily="65" charset="-120"/>
              </a:rPr>
              <a:t>融</a:t>
            </a:r>
            <a:endParaRPr lang="en-US" sz="4400" dirty="0">
              <a:latin typeface="DFKai-SB" panose="03000509000000000000" pitchFamily="65" charset="-120"/>
              <a:ea typeface="DFKai-SB" panose="03000509000000000000" pitchFamily="65" charset="-120"/>
            </a:endParaRPr>
          </a:p>
        </p:txBody>
      </p:sp>
      <p:sp>
        <p:nvSpPr>
          <p:cNvPr id="4"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為學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教學為例</a:t>
            </a:r>
          </a:p>
        </p:txBody>
      </p:sp>
      <p:sp>
        <p:nvSpPr>
          <p:cNvPr id="5" name="标题 8"/>
          <p:cNvSpPr txBox="1"/>
          <p:nvPr/>
        </p:nvSpPr>
        <p:spPr>
          <a:xfrm>
            <a:off x="1566531" y="243929"/>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p>
        </p:txBody>
      </p:sp>
      <p:sp>
        <p:nvSpPr>
          <p:cNvPr id="6" name="矩形 5"/>
          <p:cNvSpPr/>
          <p:nvPr/>
        </p:nvSpPr>
        <p:spPr>
          <a:xfrm>
            <a:off x="5160894" y="1997016"/>
            <a:ext cx="6845575" cy="4524315"/>
          </a:xfrm>
          <a:prstGeom prst="rect">
            <a:avLst/>
          </a:prstGeom>
          <a:ln w="28575">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TW" altLang="en-US" dirty="0">
                <a:latin typeface="DFKai-SB" panose="03000509000000000000" pitchFamily="65" charset="-120"/>
                <a:ea typeface="DFKai-SB" panose="03000509000000000000" pitchFamily="65" charset="-120"/>
              </a:rPr>
              <a:t>能在學業上有所進步，就跟</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為學</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所寫的一樣：「為之，則難者亦易矣」，</a:t>
            </a:r>
            <a:r>
              <a:rPr lang="zh-TW" altLang="en-US" dirty="0">
                <a:solidFill>
                  <a:srgbClr val="7030A0"/>
                </a:solidFill>
                <a:latin typeface="DFKai-SB" panose="03000509000000000000" pitchFamily="65" charset="-120"/>
                <a:ea typeface="DFKai-SB" panose="03000509000000000000" pitchFamily="65" charset="-120"/>
              </a:rPr>
              <a:t>肯付出努力就一定能做到</a:t>
            </a:r>
            <a:r>
              <a:rPr lang="zh-TW" altLang="en-US" dirty="0">
                <a:latin typeface="DFKai-SB" panose="03000509000000000000" pitchFamily="65" charset="-12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pPr algn="just"/>
            <a:endParaRPr lang="en-US" altLang="zh-TW" dirty="0">
              <a:latin typeface="DFKai-SB" panose="03000509000000000000" pitchFamily="65" charset="-120"/>
              <a:ea typeface="DFKai-SB" panose="03000509000000000000" pitchFamily="65" charset="-120"/>
            </a:endParaRPr>
          </a:p>
          <a:p>
            <a:pPr algn="just"/>
            <a:r>
              <a:rPr lang="zh-TW" altLang="en-US" dirty="0">
                <a:latin typeface="DFKai-SB" panose="03000509000000000000" pitchFamily="65" charset="-120"/>
                <a:ea typeface="DFKai-SB" panose="03000509000000000000" pitchFamily="65" charset="-120"/>
              </a:rPr>
              <a:t>中一的我其實跟富僧一樣的，有目標但沒有付諸行動，但到了中二我明白到只靠天馬行空的想像去制定一個目標是不行的，我一定要去做，</a:t>
            </a:r>
            <a:r>
              <a:rPr lang="zh-TW" altLang="en-US" dirty="0">
                <a:solidFill>
                  <a:srgbClr val="7030A0"/>
                </a:solidFill>
                <a:latin typeface="DFKai-SB" panose="03000509000000000000" pitchFamily="65" charset="-120"/>
                <a:ea typeface="DFKai-SB" panose="03000509000000000000" pitchFamily="65" charset="-120"/>
              </a:rPr>
              <a:t>一定要有決心，我才能像貧僧一樣完成自己的夢想</a:t>
            </a:r>
            <a:r>
              <a:rPr lang="zh-TW" altLang="en-US" dirty="0">
                <a:latin typeface="DFKai-SB" panose="03000509000000000000" pitchFamily="65" charset="-120"/>
                <a:ea typeface="DFKai-SB" panose="03000509000000000000" pitchFamily="65" charset="-120"/>
              </a:rPr>
              <a:t>。所以我中二的時候，每次考試前都努力溫習，上課認真聽講，才獲得現在的成果。</a:t>
            </a:r>
            <a:endParaRPr lang="en-US" altLang="zh-TW" dirty="0">
              <a:latin typeface="DFKai-SB" panose="03000509000000000000" pitchFamily="65" charset="-120"/>
              <a:ea typeface="DFKai-SB" panose="03000509000000000000" pitchFamily="65" charset="-120"/>
            </a:endParaRPr>
          </a:p>
          <a:p>
            <a:pPr algn="just"/>
            <a:endParaRPr lang="en-US" altLang="zh-TW" dirty="0">
              <a:latin typeface="DFKai-SB" panose="03000509000000000000" pitchFamily="65" charset="-120"/>
              <a:ea typeface="DFKai-SB" panose="03000509000000000000" pitchFamily="65" charset="-120"/>
            </a:endParaRPr>
          </a:p>
          <a:p>
            <a:pPr algn="just"/>
            <a:r>
              <a:rPr lang="zh-TW" altLang="en-US" dirty="0">
                <a:latin typeface="DFKai-SB" panose="03000509000000000000" pitchFamily="65" charset="-120"/>
                <a:ea typeface="DFKai-SB" panose="03000509000000000000" pitchFamily="65" charset="-120"/>
              </a:rPr>
              <a:t>「自恃其聰與敏而不學者，自敗者也」，當第一學段成績出來後，我就認為考試很簡單，認為考試前溫習就可以輕鬆過關，就</a:t>
            </a:r>
            <a:r>
              <a:rPr lang="zh-TW" altLang="en-US" dirty="0">
                <a:solidFill>
                  <a:srgbClr val="7030A0"/>
                </a:solidFill>
                <a:latin typeface="DFKai-SB" panose="03000509000000000000" pitchFamily="65" charset="-120"/>
                <a:ea typeface="DFKai-SB" panose="03000509000000000000" pitchFamily="65" charset="-120"/>
              </a:rPr>
              <a:t>不再認真上課開始偷懶，當第二學段成績出來後跟第一學段相比大相徑庭</a:t>
            </a:r>
            <a:r>
              <a:rPr lang="zh-TW" altLang="en-US" dirty="0">
                <a:latin typeface="DFKai-SB" panose="03000509000000000000" pitchFamily="65" charset="-120"/>
                <a:ea typeface="DFKai-SB" panose="03000509000000000000" pitchFamily="65" charset="-120"/>
              </a:rPr>
              <a:t>。</a:t>
            </a:r>
            <a:endParaRPr lang="en-US" altLang="zh-TW" dirty="0">
              <a:latin typeface="DFKai-SB" panose="03000509000000000000" pitchFamily="65" charset="-120"/>
              <a:ea typeface="DFKai-SB" panose="03000509000000000000" pitchFamily="65" charset="-120"/>
            </a:endParaRPr>
          </a:p>
          <a:p>
            <a:pPr algn="just"/>
            <a:endParaRPr lang="en-US" altLang="zh-TW" dirty="0">
              <a:latin typeface="DFKai-SB" panose="03000509000000000000" pitchFamily="65" charset="-120"/>
              <a:ea typeface="DFKai-SB" panose="03000509000000000000" pitchFamily="65" charset="-120"/>
            </a:endParaRPr>
          </a:p>
          <a:p>
            <a:pPr algn="just"/>
            <a:r>
              <a:rPr lang="zh-TW" altLang="en-US" dirty="0">
                <a:latin typeface="DFKai-SB" panose="03000509000000000000" pitchFamily="65" charset="-120"/>
                <a:ea typeface="DFKai-SB" panose="03000509000000000000" pitchFamily="65" charset="-120"/>
              </a:rPr>
              <a:t>所以</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為學</a:t>
            </a:r>
            <a:r>
              <a:rPr lang="en-US" altLang="zh-TW" dirty="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也令我明白到</a:t>
            </a:r>
            <a:r>
              <a:rPr lang="zh-TW" altLang="en-US" dirty="0">
                <a:solidFill>
                  <a:srgbClr val="7030A0"/>
                </a:solidFill>
                <a:latin typeface="DFKai-SB" panose="03000509000000000000" pitchFamily="65" charset="-120"/>
                <a:ea typeface="DFKai-SB" panose="03000509000000000000" pitchFamily="65" charset="-120"/>
              </a:rPr>
              <a:t>有志向，也要有決心完成，更是要堅持下去</a:t>
            </a:r>
            <a:r>
              <a:rPr lang="zh-TW" altLang="en-US" dirty="0">
                <a:latin typeface="DFKai-SB" panose="03000509000000000000" pitchFamily="65" charset="-120"/>
                <a:ea typeface="DFKai-SB" panose="03000509000000000000" pitchFamily="65" charset="-120"/>
              </a:rPr>
              <a:t>，這才算是真正的完成一個目標。</a:t>
            </a:r>
            <a:endParaRPr lang="en-US" altLang="zh-TW" dirty="0">
              <a:latin typeface="DFKai-SB" panose="03000509000000000000" pitchFamily="65" charset="-120"/>
              <a:ea typeface="DFKai-SB" panose="03000509000000000000" pitchFamily="65" charset="-120"/>
            </a:endParaRPr>
          </a:p>
          <a:p>
            <a:pPr algn="r"/>
            <a:r>
              <a:rPr lang="zh-TW" altLang="en-US" dirty="0">
                <a:latin typeface="DFKai-SB" panose="03000509000000000000" pitchFamily="65" charset="-120"/>
                <a:ea typeface="DFKai-SB" panose="03000509000000000000" pitchFamily="65" charset="-120"/>
              </a:rPr>
              <a:t>張同學</a:t>
            </a:r>
            <a:endParaRPr lang="en-US" dirty="0">
              <a:latin typeface="DFKai-SB" panose="03000509000000000000" pitchFamily="65" charset="-120"/>
              <a:ea typeface="DFKai-SB" panose="03000509000000000000" pitchFamily="65" charset="-120"/>
            </a:endParaRPr>
          </a:p>
        </p:txBody>
      </p:sp>
      <p:sp>
        <p:nvSpPr>
          <p:cNvPr id="7" name="文字方塊 6"/>
          <p:cNvSpPr txBox="1"/>
          <p:nvPr/>
        </p:nvSpPr>
        <p:spPr>
          <a:xfrm>
            <a:off x="5160896" y="1515473"/>
            <a:ext cx="6845573" cy="461665"/>
          </a:xfrm>
          <a:prstGeom prst="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TW" altLang="en-US" sz="2400" dirty="0">
                <a:solidFill>
                  <a:schemeClr val="tx1"/>
                </a:solidFill>
                <a:latin typeface="DFKai-SB" panose="03000509000000000000" pitchFamily="65" charset="-120"/>
                <a:ea typeface="DFKai-SB" panose="03000509000000000000" pitchFamily="65" charset="-120"/>
              </a:rPr>
              <a:t>學生反思</a:t>
            </a:r>
            <a:endParaRPr lang="en-US" sz="2400" dirty="0">
              <a:solidFill>
                <a:schemeClr val="tx1"/>
              </a:solidFill>
              <a:latin typeface="DFKai-SB" panose="03000509000000000000" pitchFamily="65" charset="-120"/>
              <a:ea typeface="DFKai-SB" panose="03000509000000000000" pitchFamily="65" charset="-120"/>
            </a:endParaRPr>
          </a:p>
        </p:txBody>
      </p:sp>
      <p:sp>
        <p:nvSpPr>
          <p:cNvPr id="8" name="書卷: 水平 7"/>
          <p:cNvSpPr/>
          <p:nvPr/>
        </p:nvSpPr>
        <p:spPr>
          <a:xfrm>
            <a:off x="614276" y="2702729"/>
            <a:ext cx="3990499" cy="777061"/>
          </a:xfrm>
          <a:prstGeom prst="horizontalScroll">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TW" altLang="en-US" sz="3200" dirty="0">
                <a:latin typeface="DFKai-SB" panose="03000509000000000000" pitchFamily="65" charset="-120"/>
                <a:ea typeface="DFKai-SB" panose="03000509000000000000" pitchFamily="65" charset="-120"/>
              </a:rPr>
              <a:t>為之，則難者亦易矣</a:t>
            </a:r>
            <a:endParaRPr lang="en-US" sz="3200" dirty="0">
              <a:latin typeface="DFKai-SB" panose="03000509000000000000" pitchFamily="65" charset="-120"/>
              <a:ea typeface="DFKai-SB" panose="03000509000000000000" pitchFamily="65" charset="-120"/>
            </a:endParaRPr>
          </a:p>
        </p:txBody>
      </p:sp>
      <p:sp>
        <p:nvSpPr>
          <p:cNvPr id="9" name="書卷: 水平 8"/>
          <p:cNvSpPr/>
          <p:nvPr/>
        </p:nvSpPr>
        <p:spPr>
          <a:xfrm>
            <a:off x="319029" y="3556581"/>
            <a:ext cx="4687129" cy="1431429"/>
          </a:xfrm>
          <a:prstGeom prst="horizontalScroll">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3200" dirty="0">
                <a:latin typeface="DFKai-SB" panose="03000509000000000000" pitchFamily="65" charset="-120"/>
                <a:ea typeface="DFKai-SB" panose="03000509000000000000" pitchFamily="65" charset="-120"/>
              </a:rPr>
              <a:t>自恃其聰與敏而不學者，自敗者也</a:t>
            </a:r>
            <a:endParaRPr lang="en-US" sz="3200" dirty="0">
              <a:latin typeface="DFKai-SB" panose="03000509000000000000" pitchFamily="65" charset="-120"/>
              <a:ea typeface="DFKai-SB" panose="03000509000000000000" pitchFamily="65" charset="-120"/>
            </a:endParaRPr>
          </a:p>
        </p:txBody>
      </p:sp>
      <p:sp>
        <p:nvSpPr>
          <p:cNvPr id="10" name="矩形: 圓角 9"/>
          <p:cNvSpPr/>
          <p:nvPr/>
        </p:nvSpPr>
        <p:spPr>
          <a:xfrm>
            <a:off x="613476" y="1711907"/>
            <a:ext cx="4185761" cy="675711"/>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dirty="0">
                <a:solidFill>
                  <a:schemeClr val="tx1"/>
                </a:solidFill>
                <a:latin typeface="DFKai-SB" panose="03000509000000000000" pitchFamily="65" charset="-120"/>
                <a:ea typeface="DFKai-SB" panose="03000509000000000000" pitchFamily="65" charset="-120"/>
              </a:rPr>
              <a:t>在生活中實踐，認真求學</a:t>
            </a:r>
            <a:endParaRPr lang="en-US" sz="2800" dirty="0">
              <a:solidFill>
                <a:schemeClr val="tx1"/>
              </a:solidFill>
              <a:latin typeface="DFKai-SB" panose="03000509000000000000" pitchFamily="65" charset="-120"/>
              <a:ea typeface="DFKai-SB" panose="03000509000000000000" pitchFamily="65" charset="-120"/>
            </a:endParaRPr>
          </a:p>
        </p:txBody>
      </p:sp>
      <p:sp>
        <p:nvSpPr>
          <p:cNvPr id="14" name="矩形 13"/>
          <p:cNvSpPr/>
          <p:nvPr/>
        </p:nvSpPr>
        <p:spPr>
          <a:xfrm>
            <a:off x="613477" y="5790637"/>
            <a:ext cx="4185761" cy="830997"/>
          </a:xfrm>
          <a:prstGeom prst="rect">
            <a:avLst/>
          </a:prstGeom>
        </p:spPr>
        <p:txBody>
          <a:bodyPr wrap="none">
            <a:spAutoFit/>
          </a:bodyPr>
          <a:lstStyle/>
          <a:p>
            <a:r>
              <a:rPr lang="zh-TW" altLang="en-US" sz="2400" dirty="0">
                <a:latin typeface="DFKai-SB" panose="03000509000000000000" pitchFamily="65" charset="-120"/>
                <a:ea typeface="DFKai-SB" panose="03000509000000000000" pitchFamily="65" charset="-120"/>
              </a:rPr>
              <a:t>「有志向，也要有決心完成，</a:t>
            </a:r>
            <a:endParaRPr lang="en-US" altLang="zh-TW" sz="2400" dirty="0">
              <a:latin typeface="DFKai-SB" panose="03000509000000000000" pitchFamily="65" charset="-120"/>
              <a:ea typeface="DFKai-SB" panose="03000509000000000000" pitchFamily="65" charset="-120"/>
            </a:endParaRPr>
          </a:p>
          <a:p>
            <a:pPr algn="ctr"/>
            <a:r>
              <a:rPr lang="zh-TW" altLang="en-US" sz="2400" dirty="0">
                <a:latin typeface="DFKai-SB" panose="03000509000000000000" pitchFamily="65" charset="-120"/>
                <a:ea typeface="DFKai-SB" panose="03000509000000000000" pitchFamily="65" charset="-120"/>
              </a:rPr>
              <a:t>更是要堅持下去」</a:t>
            </a:r>
            <a:endParaRPr lang="en-US" sz="2400" dirty="0">
              <a:latin typeface="DFKai-SB" panose="03000509000000000000" pitchFamily="65" charset="-120"/>
              <a:ea typeface="DFKai-SB" panose="03000509000000000000" pitchFamily="65" charset="-120"/>
            </a:endParaRPr>
          </a:p>
        </p:txBody>
      </p:sp>
      <p:sp>
        <p:nvSpPr>
          <p:cNvPr id="15" name="矩形 14"/>
          <p:cNvSpPr/>
          <p:nvPr/>
        </p:nvSpPr>
        <p:spPr>
          <a:xfrm>
            <a:off x="644126" y="5100665"/>
            <a:ext cx="4185761" cy="461665"/>
          </a:xfrm>
          <a:prstGeom prst="rect">
            <a:avLst/>
          </a:prstGeom>
        </p:spPr>
        <p:txBody>
          <a:bodyPr wrap="none">
            <a:spAutoFit/>
          </a:bodyPr>
          <a:lstStyle/>
          <a:p>
            <a:r>
              <a:rPr lang="zh-TW" altLang="en-US" sz="2400" dirty="0">
                <a:latin typeface="DFKai-SB" panose="03000509000000000000" pitchFamily="65" charset="-120"/>
                <a:ea typeface="DFKai-SB" panose="03000509000000000000" pitchFamily="65" charset="-120"/>
              </a:rPr>
              <a:t>「肯付出努力就一定能做到」</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90930" y="1067435"/>
            <a:ext cx="10131425" cy="501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5330572" y="1687669"/>
            <a:ext cx="1819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第</a:t>
            </a:r>
            <a:r>
              <a:rPr kumimoji="0" lang="zh-TW"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三</a:t>
            </a: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章</a:t>
            </a:r>
          </a:p>
        </p:txBody>
      </p:sp>
      <p:pic>
        <p:nvPicPr>
          <p:cNvPr id="5" name="图片 4" descr="52a10dc35ad806751152225749ecb872"/>
          <p:cNvPicPr>
            <a:picLocks noChangeAspect="1"/>
          </p:cNvPicPr>
          <p:nvPr/>
        </p:nvPicPr>
        <p:blipFill>
          <a:blip r:embed="rId3"/>
          <a:stretch>
            <a:fillRect/>
          </a:stretch>
        </p:blipFill>
        <p:spPr>
          <a:xfrm flipH="1">
            <a:off x="7790815" y="-306070"/>
            <a:ext cx="4485640" cy="5280660"/>
          </a:xfrm>
          <a:prstGeom prst="rect">
            <a:avLst/>
          </a:prstGeom>
        </p:spPr>
      </p:pic>
      <p:pic>
        <p:nvPicPr>
          <p:cNvPr id="4" name="图片 3" descr="52a10dc35ad806751152225749ecb872"/>
          <p:cNvPicPr>
            <a:picLocks noChangeAspect="1"/>
          </p:cNvPicPr>
          <p:nvPr/>
        </p:nvPicPr>
        <p:blipFill>
          <a:blip r:embed="rId3"/>
          <a:stretch>
            <a:fillRect/>
          </a:stretch>
        </p:blipFill>
        <p:spPr>
          <a:xfrm>
            <a:off x="-48260" y="-222250"/>
            <a:ext cx="4608830" cy="5732145"/>
          </a:xfrm>
          <a:prstGeom prst="rect">
            <a:avLst/>
          </a:prstGeom>
        </p:spPr>
      </p:pic>
      <p:sp>
        <p:nvSpPr>
          <p:cNvPr id="9" name="矩形 8"/>
          <p:cNvSpPr/>
          <p:nvPr/>
        </p:nvSpPr>
        <p:spPr>
          <a:xfrm>
            <a:off x="1774676" y="3087920"/>
            <a:ext cx="9106926" cy="1987788"/>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TW" altLang="en-US" sz="6600" b="0" i="0" u="none" strike="noStrike" kern="1200" cap="none" spc="0" normalizeH="0" baseline="0" noProof="0" dirty="0">
                <a:ln>
                  <a:noFill/>
                </a:ln>
                <a:solidFill>
                  <a:schemeClr val="tx1"/>
                </a:solidFill>
                <a:effectLst/>
                <a:uLnTx/>
                <a:uFillTx/>
                <a:latin typeface="DFKai-SB" panose="03000509000000000000" pitchFamily="65" charset="-120"/>
                <a:ea typeface="DFKai-SB" panose="03000509000000000000" pitchFamily="65" charset="-120"/>
              </a:rPr>
              <a:t>小學校本經驗分享</a:t>
            </a:r>
            <a:endParaRPr kumimoji="0" lang="en-US" altLang="zh-TW" sz="6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endParaRPr>
          </a:p>
          <a:p>
            <a:pPr lvl="0">
              <a:lnSpc>
                <a:spcPct val="120000"/>
              </a:lnSpc>
            </a:pPr>
            <a:r>
              <a:rPr lang="en-US" altLang="zh-TW" sz="4000" dirty="0">
                <a:solidFill>
                  <a:srgbClr val="1C242F"/>
                </a:solidFill>
                <a:latin typeface="DFKai-SB" panose="03000509000000000000" pitchFamily="65" charset="-120"/>
                <a:ea typeface="DFKai-SB" panose="03000509000000000000" pitchFamily="65" charset="-120"/>
              </a:rPr>
              <a:t>——</a:t>
            </a:r>
            <a:r>
              <a:rPr lang="zh-TW" altLang="en-US" sz="4000" dirty="0">
                <a:solidFill>
                  <a:srgbClr val="1C242F"/>
                </a:solidFill>
                <a:latin typeface="DFKai-SB" panose="03000509000000000000" pitchFamily="65" charset="-120"/>
                <a:ea typeface="DFKai-SB" panose="03000509000000000000" pitchFamily="65" charset="-120"/>
              </a:rPr>
              <a:t>「</a:t>
            </a:r>
            <a:r>
              <a:rPr lang="en-US" altLang="zh-TW" sz="4000" dirty="0">
                <a:solidFill>
                  <a:srgbClr val="1C242F"/>
                </a:solidFill>
                <a:latin typeface="DFKai-SB" panose="03000509000000000000" pitchFamily="65" charset="-120"/>
                <a:ea typeface="DFKai-SB" panose="03000509000000000000" pitchFamily="65" charset="-120"/>
              </a:rPr>
              <a:t>《</a:t>
            </a:r>
            <a:r>
              <a:rPr lang="zh-TW" altLang="en-US" sz="4000" dirty="0">
                <a:solidFill>
                  <a:srgbClr val="1C242F"/>
                </a:solidFill>
                <a:latin typeface="DFKai-SB" panose="03000509000000000000" pitchFamily="65" charset="-120"/>
                <a:ea typeface="DFKai-SB" panose="03000509000000000000" pitchFamily="65" charset="-120"/>
              </a:rPr>
              <a:t>紅樓夢</a:t>
            </a:r>
            <a:r>
              <a:rPr lang="en-US" altLang="zh-TW" sz="4000" dirty="0">
                <a:solidFill>
                  <a:srgbClr val="1C242F"/>
                </a:solidFill>
                <a:latin typeface="DFKai-SB" panose="03000509000000000000" pitchFamily="65" charset="-120"/>
                <a:ea typeface="DFKai-SB" panose="03000509000000000000" pitchFamily="65" charset="-120"/>
              </a:rPr>
              <a:t>》</a:t>
            </a:r>
            <a:r>
              <a:rPr lang="en-US" altLang="zh-TW" sz="4000" dirty="0">
                <a:solidFill>
                  <a:srgbClr val="1C242F"/>
                </a:solidFill>
                <a:latin typeface="Arial" panose="020B0604020202020204" pitchFamily="34" charset="0"/>
                <a:ea typeface="DFKai-SB" panose="03000509000000000000" pitchFamily="65" charset="-120"/>
                <a:cs typeface="Arial" panose="020B0604020202020204" pitchFamily="34" charset="0"/>
              </a:rPr>
              <a:t> x</a:t>
            </a:r>
            <a:r>
              <a:rPr lang="en-US" altLang="zh-TW" sz="4000" dirty="0">
                <a:solidFill>
                  <a:srgbClr val="1C242F"/>
                </a:solidFill>
                <a:latin typeface="DFKai-SB" panose="03000509000000000000" pitchFamily="65" charset="-120"/>
                <a:ea typeface="DFKai-SB" panose="03000509000000000000" pitchFamily="65" charset="-120"/>
              </a:rPr>
              <a:t> </a:t>
            </a:r>
            <a:r>
              <a:rPr lang="zh-TW" altLang="en-US" sz="4000" dirty="0">
                <a:solidFill>
                  <a:srgbClr val="1C242F"/>
                </a:solidFill>
                <a:latin typeface="DFKai-SB" panose="03000509000000000000" pitchFamily="65" charset="-120"/>
                <a:ea typeface="DFKai-SB" panose="03000509000000000000" pitchFamily="65" charset="-120"/>
              </a:rPr>
              <a:t>中醫文化課程」</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75130"/>
            <a:ext cx="12192000" cy="350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 name="图片 4" descr="b6b925cb60a8b96564bd62647d05bc1f"/>
          <p:cNvPicPr>
            <a:picLocks noChangeAspect="1"/>
          </p:cNvPicPr>
          <p:nvPr/>
        </p:nvPicPr>
        <p:blipFill>
          <a:blip r:embed="rId4"/>
          <a:srcRect r="45802"/>
          <a:stretch>
            <a:fillRect/>
          </a:stretch>
        </p:blipFill>
        <p:spPr>
          <a:xfrm rot="12960000" flipH="1">
            <a:off x="-773031" y="736452"/>
            <a:ext cx="2602230" cy="4801870"/>
          </a:xfrm>
          <a:prstGeom prst="rect">
            <a:avLst/>
          </a:prstGeom>
        </p:spPr>
      </p:pic>
      <p:pic>
        <p:nvPicPr>
          <p:cNvPr id="7" name="图片 6" descr="b6b925cb60a8b96564bd62647d05bc1f"/>
          <p:cNvPicPr>
            <a:picLocks noChangeAspect="1"/>
          </p:cNvPicPr>
          <p:nvPr/>
        </p:nvPicPr>
        <p:blipFill>
          <a:blip r:embed="rId4"/>
          <a:srcRect r="45802"/>
          <a:stretch>
            <a:fillRect/>
          </a:stretch>
        </p:blipFill>
        <p:spPr>
          <a:xfrm rot="12960000" flipH="1">
            <a:off x="9719481" y="736451"/>
            <a:ext cx="2602230" cy="4801870"/>
          </a:xfrm>
          <a:prstGeom prst="rect">
            <a:avLst/>
          </a:prstGeom>
        </p:spPr>
      </p:pic>
      <p:sp>
        <p:nvSpPr>
          <p:cNvPr id="8" name="橢圓 7"/>
          <p:cNvSpPr/>
          <p:nvPr/>
        </p:nvSpPr>
        <p:spPr>
          <a:xfrm>
            <a:off x="2341131" y="2670024"/>
            <a:ext cx="1292193" cy="1298377"/>
          </a:xfrm>
          <a:prstGeom prst="ellipse">
            <a:avLst/>
          </a:prstGeom>
          <a:ln w="28575"/>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5400" b="1" cap="none" spc="0" dirty="0">
                <a:solidFill>
                  <a:schemeClr val="accent4"/>
                </a:solidFill>
                <a:effectLst/>
                <a:latin typeface="Arial Narrow" panose="020B0606020202030204" pitchFamily="34" charset="0"/>
              </a:rPr>
              <a:t>1</a:t>
            </a:r>
            <a:endParaRPr lang="zh-TW" altLang="en-US" sz="5400" b="1" cap="none" spc="0" dirty="0">
              <a:solidFill>
                <a:schemeClr val="accent4"/>
              </a:solidFill>
              <a:effectLst/>
              <a:latin typeface="Arial Narrow" panose="020B0606020202030204" pitchFamily="34" charset="0"/>
            </a:endParaRPr>
          </a:p>
        </p:txBody>
      </p:sp>
      <p:sp>
        <p:nvSpPr>
          <p:cNvPr id="9" name="文本框 11"/>
          <p:cNvSpPr txBox="1"/>
          <p:nvPr>
            <p:custDataLst>
              <p:tags r:id="rId1"/>
            </p:custDataLst>
          </p:nvPr>
        </p:nvSpPr>
        <p:spPr>
          <a:xfrm>
            <a:off x="4006297" y="2287871"/>
            <a:ext cx="7867904" cy="2062681"/>
          </a:xfrm>
          <a:prstGeom prst="rect">
            <a:avLst/>
          </a:prstGeom>
          <a:noFill/>
        </p:spPr>
        <p:txBody>
          <a:bodyPr wrap="square" rtlCol="0">
            <a:noAutofit/>
          </a:bodyPr>
          <a:lstStyle/>
          <a:p>
            <a:pPr marL="0" marR="0" lvl="0" algn="l" defTabSz="914400" rtl="0" eaLnBrk="1" fontAlgn="auto" latinLnBrk="0" hangingPunct="1">
              <a:lnSpc>
                <a:spcPct val="160000"/>
              </a:lnSpc>
              <a:spcBef>
                <a:spcPts val="0"/>
              </a:spcBef>
              <a:spcAft>
                <a:spcPts val="0"/>
              </a:spcAft>
              <a:buClrTx/>
              <a:buSzTx/>
              <a:buFontTx/>
              <a:buNone/>
              <a:defRPr/>
            </a:pPr>
            <a:r>
              <a:rPr lang="zh-CN" altLang="en-US" sz="28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依託《課程指引》</a:t>
            </a:r>
            <a:r>
              <a:rPr lang="en-US" altLang="zh-CN" sz="28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  </a:t>
            </a:r>
          </a:p>
          <a:p>
            <a:pPr marL="0" marR="0" lvl="0" algn="l" defTabSz="914400" rtl="0" eaLnBrk="1" fontAlgn="auto" latinLnBrk="0" hangingPunct="1">
              <a:lnSpc>
                <a:spcPct val="160000"/>
              </a:lnSpc>
              <a:spcBef>
                <a:spcPts val="0"/>
              </a:spcBef>
              <a:spcAft>
                <a:spcPts val="0"/>
              </a:spcAft>
              <a:buClrTx/>
              <a:buSzTx/>
              <a:buFontTx/>
              <a:buNone/>
              <a:defRPr/>
            </a:pPr>
            <a:r>
              <a:rPr lang="zh-TW" altLang="en-US" sz="2800" noProof="0" dirty="0">
                <a:ln>
                  <a:noFill/>
                </a:ln>
                <a:effectLst/>
                <a:uLnTx/>
                <a:uFillTx/>
                <a:latin typeface="DFKai-SB" panose="03000509000000000000" pitchFamily="65" charset="-120"/>
                <a:ea typeface="DFKai-SB" panose="03000509000000000000" pitchFamily="65" charset="-120"/>
                <a:cs typeface="楷体" panose="02010609060101010101" charset="-122"/>
                <a:sym typeface="+mn-ea"/>
              </a:rPr>
              <a:t>落實</a:t>
            </a:r>
            <a:r>
              <a:rPr lang="zh-CN" altLang="en-US" sz="2800" noProof="0" dirty="0">
                <a:ln>
                  <a:noFill/>
                </a:ln>
                <a:effectLst/>
                <a:uLnTx/>
                <a:uFillTx/>
                <a:latin typeface="DFKai-SB" panose="03000509000000000000" pitchFamily="65" charset="-120"/>
                <a:ea typeface="DFKai-SB" panose="03000509000000000000" pitchFamily="65" charset="-120"/>
                <a:cs typeface="楷体" panose="02010609060101010101" charset="-122"/>
                <a:sym typeface="+mn-ea"/>
              </a:rPr>
              <a:t>課程規劃理念——</a:t>
            </a:r>
            <a:endParaRPr kumimoji="0" lang="zh-CN" altLang="en-US" sz="280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楷体" panose="02010609060101010101" charset="-122"/>
            </a:endParaRPr>
          </a:p>
          <a:p>
            <a:pPr lvl="0">
              <a:lnSpc>
                <a:spcPct val="160000"/>
              </a:lnSpc>
              <a:defRPr/>
            </a:pP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a:t>
            </a:r>
            <a:r>
              <a:rPr lang="en-US" altLang="zh-TW"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紅樓夢</a:t>
            </a:r>
            <a:r>
              <a:rPr lang="en-US" altLang="zh-TW"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a:t>
            </a:r>
            <a:r>
              <a:rPr lang="en-US" altLang="zh-TW" sz="2800" dirty="0">
                <a:solidFill>
                  <a:srgbClr val="00B050"/>
                </a:solidFill>
                <a:latin typeface="Arial" panose="020B0604020202020204" pitchFamily="34" charset="0"/>
                <a:ea typeface="DFKai-SB" panose="03000509000000000000" pitchFamily="65" charset="-120"/>
                <a:cs typeface="Arial" panose="020B0604020202020204" pitchFamily="34" charset="0"/>
              </a:rPr>
              <a:t> x</a:t>
            </a:r>
            <a:r>
              <a:rPr lang="en-US" altLang="zh-TW"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 </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中醫文化課程」</a:t>
            </a:r>
          </a:p>
          <a:p>
            <a:pPr marL="0" marR="0" lvl="0" indent="0" algn="l" defTabSz="914400" rtl="0" eaLnBrk="1" fontAlgn="auto" latinLnBrk="0" hangingPunct="1">
              <a:lnSpc>
                <a:spcPct val="16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00B050"/>
              </a:solidFill>
              <a:effectLst/>
              <a:uLnTx/>
              <a:uFillTx/>
              <a:latin typeface="DFKai-SB" panose="03000509000000000000" pitchFamily="65" charset="-120"/>
              <a:ea typeface="DFKai-SB" panose="03000509000000000000" pitchFamily="65" charset="-120"/>
            </a:endParaRPr>
          </a:p>
        </p:txBody>
      </p:sp>
      <p:sp>
        <p:nvSpPr>
          <p:cNvPr id="10" name="标题 8"/>
          <p:cNvSpPr>
            <a:spLocks noGrp="1"/>
          </p:cNvSpPr>
          <p:nvPr>
            <p:ph type="title"/>
          </p:nvPr>
        </p:nvSpPr>
        <p:spPr>
          <a:xfrm>
            <a:off x="2348113" y="0"/>
            <a:ext cx="8389565" cy="1375410"/>
          </a:xfrm>
        </p:spPr>
        <p:txBody>
          <a:bodyPr>
            <a:noAutofit/>
          </a:bodyPr>
          <a:lstStyle/>
          <a:p>
            <a:pPr algn="ctr">
              <a:lnSpc>
                <a:spcPct val="110000"/>
              </a:lnSpc>
            </a:pPr>
            <a:r>
              <a:rPr lang="zh-CN" altLang="en-US" sz="4000" b="1" dirty="0">
                <a:solidFill>
                  <a:schemeClr val="tx1"/>
                </a:solidFill>
                <a:effectLst/>
                <a:latin typeface="DFKai-SB" panose="03000509000000000000" pitchFamily="65" charset="-120"/>
                <a:ea typeface="DFKai-SB" panose="03000509000000000000" pitchFamily="65" charset="-120"/>
              </a:rPr>
              <a:t>鳳溪創新小學</a:t>
            </a:r>
            <a:br>
              <a:rPr lang="en-US" altLang="zh-CN" sz="4000" b="1" dirty="0">
                <a:solidFill>
                  <a:schemeClr val="tx1"/>
                </a:solidFill>
                <a:effectLst/>
                <a:latin typeface="楷体" panose="02010609060101010101" charset="-122"/>
                <a:ea typeface="楷体" panose="02010609060101010101" charset="-122"/>
              </a:rPr>
            </a:br>
            <a:r>
              <a:rPr lang="zh-TW" altLang="en-US" sz="4000" b="1" dirty="0">
                <a:solidFill>
                  <a:schemeClr val="tx1"/>
                </a:solidFill>
                <a:effectLst/>
                <a:latin typeface="DFKai-SB" panose="03000509000000000000" pitchFamily="65" charset="-120"/>
                <a:ea typeface="DFKai-SB" panose="03000509000000000000" pitchFamily="65" charset="-120"/>
              </a:rPr>
              <a:t>「</a:t>
            </a:r>
            <a:r>
              <a:rPr lang="en-US" altLang="zh-TW" sz="4000" b="1" dirty="0">
                <a:solidFill>
                  <a:schemeClr val="tx1"/>
                </a:solidFill>
                <a:effectLst/>
                <a:latin typeface="DFKai-SB" panose="03000509000000000000" pitchFamily="65" charset="-120"/>
                <a:ea typeface="DFKai-SB" panose="03000509000000000000" pitchFamily="65" charset="-120"/>
              </a:rPr>
              <a:t>《</a:t>
            </a:r>
            <a:r>
              <a:rPr lang="zh-TW" altLang="en-US" sz="4000" b="1" dirty="0">
                <a:solidFill>
                  <a:schemeClr val="tx1"/>
                </a:solidFill>
                <a:effectLst/>
                <a:latin typeface="DFKai-SB" panose="03000509000000000000" pitchFamily="65" charset="-120"/>
                <a:ea typeface="DFKai-SB" panose="03000509000000000000" pitchFamily="65" charset="-120"/>
              </a:rPr>
              <a:t>紅樓夢</a:t>
            </a:r>
            <a:r>
              <a:rPr lang="en-US" altLang="zh-TW" sz="4000" b="1" dirty="0">
                <a:solidFill>
                  <a:schemeClr val="tx1"/>
                </a:solidFill>
                <a:effectLst/>
                <a:latin typeface="DFKai-SB" panose="03000509000000000000" pitchFamily="65" charset="-120"/>
                <a:ea typeface="DFKai-SB" panose="03000509000000000000" pitchFamily="65" charset="-120"/>
              </a:rPr>
              <a:t>》</a:t>
            </a:r>
            <a:r>
              <a:rPr lang="en-US" altLang="zh-TW" dirty="0">
                <a:solidFill>
                  <a:srgbClr val="1C242F"/>
                </a:solidFill>
                <a:effectLst/>
                <a:latin typeface="Arial" panose="020B0604020202020204" pitchFamily="34" charset="0"/>
                <a:ea typeface="DFKai-SB" panose="03000509000000000000" pitchFamily="65" charset="-120"/>
                <a:cs typeface="Arial" panose="020B0604020202020204" pitchFamily="34" charset="0"/>
              </a:rPr>
              <a:t> x</a:t>
            </a:r>
            <a:r>
              <a:rPr lang="en-US" altLang="zh-TW" sz="4000" b="1" dirty="0">
                <a:solidFill>
                  <a:schemeClr val="tx1"/>
                </a:solidFill>
                <a:effectLst/>
                <a:latin typeface="DFKai-SB" panose="03000509000000000000" pitchFamily="65" charset="-120"/>
                <a:ea typeface="DFKai-SB" panose="03000509000000000000" pitchFamily="65" charset="-120"/>
              </a:rPr>
              <a:t> </a:t>
            </a:r>
            <a:r>
              <a:rPr lang="zh-TW" altLang="en-US" sz="4000" b="1" dirty="0">
                <a:solidFill>
                  <a:schemeClr val="tx1"/>
                </a:solidFill>
                <a:effectLst/>
                <a:latin typeface="DFKai-SB" panose="03000509000000000000" pitchFamily="65" charset="-120"/>
                <a:ea typeface="DFKai-SB" panose="03000509000000000000" pitchFamily="65" charset="-120"/>
              </a:rPr>
              <a:t>中醫文化課程」</a:t>
            </a:r>
            <a:endParaRPr lang="zh-CN" altLang="en-US" sz="4000" b="1" dirty="0">
              <a:solidFill>
                <a:schemeClr val="tx1"/>
              </a:solidFill>
              <a:effectLst/>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1518081"/>
            <a:ext cx="12192001" cy="486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 name="标题 8"/>
          <p:cNvSpPr>
            <a:spLocks noGrp="1"/>
          </p:cNvSpPr>
          <p:nvPr>
            <p:ph type="title"/>
          </p:nvPr>
        </p:nvSpPr>
        <p:spPr>
          <a:xfrm>
            <a:off x="2219252" y="73264"/>
            <a:ext cx="8435496" cy="1360804"/>
          </a:xfrm>
        </p:spPr>
        <p:txBody>
          <a:bodyPr>
            <a:noAutofit/>
          </a:bodyPr>
          <a:lstStyle/>
          <a:p>
            <a:pPr>
              <a:lnSpc>
                <a:spcPct val="110000"/>
              </a:lnSpc>
            </a:pPr>
            <a:r>
              <a:rPr lang="zh-CN" altLang="en-US" sz="4000" b="1" dirty="0">
                <a:solidFill>
                  <a:schemeClr val="tx1"/>
                </a:solidFill>
                <a:effectLst/>
                <a:latin typeface="DFKai-SB" panose="03000509000000000000" pitchFamily="65" charset="-120"/>
                <a:ea typeface="DFKai-SB" panose="03000509000000000000" pitchFamily="65" charset="-120"/>
              </a:rPr>
              <a:t>鳳溪創新小學</a:t>
            </a:r>
            <a:br>
              <a:rPr lang="en-US" altLang="zh-CN" sz="4000" b="1" dirty="0">
                <a:solidFill>
                  <a:schemeClr val="tx1"/>
                </a:solidFill>
                <a:effectLst/>
                <a:latin typeface="DFKai-SB" panose="03000509000000000000" pitchFamily="65" charset="-120"/>
                <a:ea typeface="DFKai-SB" panose="03000509000000000000" pitchFamily="65" charset="-120"/>
              </a:rPr>
            </a:br>
            <a:r>
              <a:rPr lang="zh-TW" altLang="en-US" sz="4000" b="1" dirty="0">
                <a:solidFill>
                  <a:schemeClr val="tx1"/>
                </a:solidFill>
                <a:effectLst/>
                <a:latin typeface="DFKai-SB" panose="03000509000000000000" pitchFamily="65" charset="-120"/>
                <a:ea typeface="DFKai-SB" panose="03000509000000000000" pitchFamily="65" charset="-120"/>
              </a:rPr>
              <a:t>有機融入</a:t>
            </a:r>
            <a:r>
              <a:rPr lang="zh-CN" altLang="en-US" sz="4000" b="1" dirty="0">
                <a:solidFill>
                  <a:schemeClr val="tx1"/>
                </a:solidFill>
                <a:effectLst/>
                <a:latin typeface="DFKai-SB" panose="03000509000000000000" pitchFamily="65" charset="-120"/>
                <a:ea typeface="DFKai-SB" panose="03000509000000000000" pitchFamily="65" charset="-120"/>
              </a:rPr>
              <a:t>價值觀教育</a:t>
            </a:r>
            <a:r>
              <a:rPr lang="zh-TW" altLang="en-US" sz="4000" b="1" dirty="0">
                <a:solidFill>
                  <a:schemeClr val="tx1"/>
                </a:solidFill>
                <a:effectLst/>
                <a:latin typeface="DFKai-SB" panose="03000509000000000000" pitchFamily="65" charset="-120"/>
                <a:ea typeface="DFKai-SB" panose="03000509000000000000" pitchFamily="65" charset="-120"/>
              </a:rPr>
              <a:t>的中國語文課程</a:t>
            </a:r>
            <a:endParaRPr lang="zh-CN" altLang="en-US" sz="4000" b="1" dirty="0">
              <a:solidFill>
                <a:schemeClr val="tx1"/>
              </a:solidFill>
              <a:effectLst/>
              <a:latin typeface="DFKai-SB" panose="03000509000000000000" pitchFamily="65" charset="-120"/>
              <a:ea typeface="DFKai-SB" panose="03000509000000000000" pitchFamily="65" charset="-120"/>
            </a:endParaRPr>
          </a:p>
        </p:txBody>
      </p:sp>
      <p:pic>
        <p:nvPicPr>
          <p:cNvPr id="16" name="图片 15" descr="30bbbd0177ede3c9f4437e18fccbf133"/>
          <p:cNvPicPr>
            <a:picLocks noChangeAspect="1"/>
          </p:cNvPicPr>
          <p:nvPr/>
        </p:nvPicPr>
        <p:blipFill>
          <a:blip r:embed="rId3"/>
          <a:stretch>
            <a:fillRect/>
          </a:stretch>
        </p:blipFill>
        <p:spPr>
          <a:xfrm rot="8340000">
            <a:off x="-795655" y="-278130"/>
            <a:ext cx="3268980" cy="3952240"/>
          </a:xfrm>
          <a:prstGeom prst="rect">
            <a:avLst/>
          </a:prstGeom>
        </p:spPr>
      </p:pic>
      <p:pic>
        <p:nvPicPr>
          <p:cNvPr id="17" name="图片 16" descr="30bbbd0177ede3c9f4437e18fccbf133"/>
          <p:cNvPicPr>
            <a:picLocks noChangeAspect="1"/>
          </p:cNvPicPr>
          <p:nvPr/>
        </p:nvPicPr>
        <p:blipFill>
          <a:blip r:embed="rId3"/>
          <a:stretch>
            <a:fillRect/>
          </a:stretch>
        </p:blipFill>
        <p:spPr>
          <a:xfrm rot="7560000" flipH="1" flipV="1">
            <a:off x="10138293" y="3665742"/>
            <a:ext cx="2915285" cy="3348355"/>
          </a:xfrm>
          <a:prstGeom prst="rect">
            <a:avLst/>
          </a:prstGeom>
        </p:spPr>
      </p:pic>
      <p:sp>
        <p:nvSpPr>
          <p:cNvPr id="2" name="圆角矩形 1"/>
          <p:cNvSpPr/>
          <p:nvPr/>
        </p:nvSpPr>
        <p:spPr>
          <a:xfrm>
            <a:off x="1838846" y="2944327"/>
            <a:ext cx="3599180" cy="316674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lnSpc>
                <a:spcPct val="130000"/>
              </a:lnSpc>
            </a:pPr>
            <a:r>
              <a:rPr lang="zh-CN" altLang="en-US" sz="3600" b="1" noProof="0" dirty="0">
                <a:ln>
                  <a:noFill/>
                </a:ln>
                <a:solidFill>
                  <a:schemeClr val="accent4">
                    <a:lumMod val="75000"/>
                  </a:schemeClr>
                </a:solidFill>
                <a:effectLst/>
                <a:uLnTx/>
                <a:uFillTx/>
                <a:latin typeface="DFKai-SB" panose="03000509000000000000" pitchFamily="65" charset="-120"/>
                <a:ea typeface="DFKai-SB" panose="03000509000000000000" pitchFamily="65" charset="-120"/>
                <a:cs typeface="楷体" panose="02010609060101010101" charset="-122"/>
                <a:sym typeface="+mn-ea"/>
              </a:rPr>
              <a:t>學經典</a:t>
            </a:r>
            <a:endParaRPr lang="zh-CN" altLang="en-US" sz="2800" b="1" noProof="0" dirty="0">
              <a:ln>
                <a:noFill/>
              </a:ln>
              <a:solidFill>
                <a:schemeClr val="accent4">
                  <a:lumMod val="75000"/>
                </a:schemeClr>
              </a:solidFill>
              <a:effectLst/>
              <a:uLnTx/>
              <a:uFillTx/>
              <a:latin typeface="DFKai-SB" panose="03000509000000000000" pitchFamily="65" charset="-120"/>
              <a:ea typeface="DFKai-SB" panose="03000509000000000000" pitchFamily="65" charset="-120"/>
              <a:cs typeface="楷体" panose="02010609060101010101" charset="-122"/>
              <a:sym typeface="+mn-ea"/>
            </a:endParaRPr>
          </a:p>
          <a:p>
            <a:pPr marL="457200" indent="-457200" algn="just">
              <a:lnSpc>
                <a:spcPct val="130000"/>
              </a:lnSpc>
              <a:buFont typeface="Arial" panose="020B0604020202020204" pitchFamily="34" charset="0"/>
              <a:buChar char="•"/>
            </a:pPr>
            <a:r>
              <a:rPr lang="zh-CN" altLang="en-US" sz="2800" dirty="0">
                <a:latin typeface="DFKai-SB" panose="03000509000000000000" pitchFamily="65" charset="-120"/>
                <a:ea typeface="DFKai-SB" panose="03000509000000000000" pitchFamily="65" charset="-120"/>
                <a:sym typeface="+mn-ea"/>
              </a:rPr>
              <a:t>古詩文篇章</a:t>
            </a:r>
          </a:p>
          <a:p>
            <a:pPr marL="457200" indent="-457200" algn="just">
              <a:lnSpc>
                <a:spcPct val="130000"/>
              </a:lnSpc>
              <a:buFont typeface="Arial" panose="020B0604020202020204" pitchFamily="34" charset="0"/>
              <a:buChar char="•"/>
            </a:pPr>
            <a:r>
              <a:rPr lang="zh-CN" altLang="en-US" sz="2800" dirty="0">
                <a:latin typeface="DFKai-SB" panose="03000509000000000000" pitchFamily="65" charset="-120"/>
                <a:ea typeface="DFKai-SB" panose="03000509000000000000" pitchFamily="65" charset="-120"/>
                <a:sym typeface="+mn-ea"/>
              </a:rPr>
              <a:t>古典名著</a:t>
            </a:r>
          </a:p>
          <a:p>
            <a:pPr marL="457200" indent="-457200" algn="just">
              <a:lnSpc>
                <a:spcPct val="130000"/>
              </a:lnSpc>
              <a:buFont typeface="Arial" panose="020B0604020202020204" pitchFamily="34" charset="0"/>
              <a:buChar char="•"/>
            </a:pPr>
            <a:r>
              <a:rPr lang="zh-CN" altLang="en-US" sz="2800" dirty="0">
                <a:latin typeface="DFKai-SB" panose="03000509000000000000" pitchFamily="65" charset="-120"/>
                <a:ea typeface="DFKai-SB" panose="03000509000000000000" pitchFamily="65" charset="-120"/>
                <a:sym typeface="+mn-ea"/>
              </a:rPr>
              <a:t>中華傳統文化類的文學作品</a:t>
            </a:r>
            <a:endParaRPr lang="zh-CN" altLang="en-US" sz="2800" dirty="0">
              <a:latin typeface="DFKai-SB" panose="03000509000000000000" pitchFamily="65" charset="-120"/>
              <a:ea typeface="DFKai-SB" panose="03000509000000000000" pitchFamily="65" charset="-120"/>
            </a:endParaRPr>
          </a:p>
        </p:txBody>
      </p:sp>
      <p:sp>
        <p:nvSpPr>
          <p:cNvPr id="5" name="圆角矩形 4"/>
          <p:cNvSpPr/>
          <p:nvPr/>
        </p:nvSpPr>
        <p:spPr>
          <a:xfrm>
            <a:off x="6557564" y="2950374"/>
            <a:ext cx="3848181" cy="31654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lnSpc>
                <a:spcPct val="140000"/>
              </a:lnSpc>
            </a:pPr>
            <a:r>
              <a:rPr lang="zh-CN" altLang="en-US" sz="3600" b="1" noProof="0" dirty="0">
                <a:ln>
                  <a:noFill/>
                </a:ln>
                <a:solidFill>
                  <a:schemeClr val="accent4">
                    <a:lumMod val="75000"/>
                  </a:schemeClr>
                </a:solidFill>
                <a:effectLst/>
                <a:uLnTx/>
                <a:uFillTx/>
                <a:latin typeface="DFKai-SB" panose="03000509000000000000" pitchFamily="65" charset="-120"/>
                <a:ea typeface="DFKai-SB" panose="03000509000000000000" pitchFamily="65" charset="-120"/>
                <a:cs typeface="楷体" panose="02010609060101010101" charset="-122"/>
                <a:sym typeface="+mn-ea"/>
              </a:rPr>
              <a:t>正品</a:t>
            </a:r>
            <a:r>
              <a:rPr lang="zh-TW" altLang="en-US" sz="3600" b="1" dirty="0">
                <a:solidFill>
                  <a:schemeClr val="accent4">
                    <a:lumMod val="75000"/>
                  </a:schemeClr>
                </a:solidFill>
                <a:latin typeface="DFKai-SB" panose="03000509000000000000" pitchFamily="65" charset="-120"/>
                <a:ea typeface="DFKai-SB" panose="03000509000000000000" pitchFamily="65" charset="-120"/>
                <a:cs typeface="楷体" panose="02010609060101010101" charset="-122"/>
                <a:sym typeface="+mn-ea"/>
              </a:rPr>
              <a:t>德</a:t>
            </a:r>
            <a:endParaRPr lang="zh-CN" altLang="en-US" sz="3600" b="1" noProof="0" dirty="0">
              <a:ln>
                <a:noFill/>
              </a:ln>
              <a:solidFill>
                <a:schemeClr val="accent4">
                  <a:lumMod val="75000"/>
                </a:schemeClr>
              </a:solidFill>
              <a:effectLst/>
              <a:uLnTx/>
              <a:uFillTx/>
              <a:latin typeface="DFKai-SB" panose="03000509000000000000" pitchFamily="65" charset="-120"/>
              <a:ea typeface="DFKai-SB" panose="03000509000000000000" pitchFamily="65" charset="-120"/>
              <a:cs typeface="楷体" panose="02010609060101010101" charset="-122"/>
              <a:sym typeface="+mn-ea"/>
            </a:endParaRPr>
          </a:p>
          <a:p>
            <a:pPr marL="354330" indent="-354330" algn="just">
              <a:lnSpc>
                <a:spcPct val="130000"/>
              </a:lnSpc>
              <a:buFont typeface="Arial" panose="020B0604020202020204" pitchFamily="34" charset="0"/>
              <a:buChar char="•"/>
            </a:pPr>
            <a:r>
              <a:rPr lang="en-US" altLang="zh-CN" sz="2800" dirty="0">
                <a:latin typeface="Times New Roman" panose="02020603050405020304" pitchFamily="18" charset="0"/>
                <a:ea typeface="DFKai-SB" panose="03000509000000000000" pitchFamily="65" charset="-120"/>
                <a:cs typeface="Times New Roman" panose="02020603050405020304" pitchFamily="18" charset="0"/>
                <a:sym typeface="+mn-ea"/>
              </a:rPr>
              <a:t>12</a:t>
            </a:r>
            <a:r>
              <a:rPr lang="zh-TW" altLang="en-US" sz="2800" dirty="0">
                <a:latin typeface="DFKai-SB" panose="03000509000000000000" pitchFamily="65" charset="-120"/>
                <a:ea typeface="DFKai-SB" panose="03000509000000000000" pitchFamily="65" charset="-120"/>
                <a:cs typeface="楷体" panose="02010609060101010101" charset="-122"/>
                <a:sym typeface="+mn-ea"/>
              </a:rPr>
              <a:t>個</a:t>
            </a:r>
            <a:r>
              <a:rPr lang="zh-CN" altLang="en-US" sz="2800" dirty="0">
                <a:latin typeface="DFKai-SB" panose="03000509000000000000" pitchFamily="65" charset="-120"/>
                <a:ea typeface="DFKai-SB" panose="03000509000000000000" pitchFamily="65" charset="-120"/>
                <a:cs typeface="楷体" panose="02010609060101010101" charset="-122"/>
                <a:sym typeface="+mn-ea"/>
              </a:rPr>
              <a:t>首要培育的價值觀</a:t>
            </a:r>
            <a:r>
              <a:rPr lang="zh-TW" altLang="en-US" sz="2800" dirty="0">
                <a:latin typeface="DFKai-SB" panose="03000509000000000000" pitchFamily="65" charset="-120"/>
                <a:ea typeface="DFKai-SB" panose="03000509000000000000" pitchFamily="65" charset="-120"/>
                <a:cs typeface="楷体" panose="02010609060101010101" charset="-122"/>
                <a:sym typeface="+mn-ea"/>
              </a:rPr>
              <a:t>和態度</a:t>
            </a:r>
            <a:r>
              <a:rPr lang="zh-CN" altLang="en-US" sz="2800" dirty="0">
                <a:latin typeface="DFKai-SB" panose="03000509000000000000" pitchFamily="65" charset="-120"/>
                <a:ea typeface="DFKai-SB" panose="03000509000000000000" pitchFamily="65" charset="-120"/>
                <a:cs typeface="楷体" panose="02010609060101010101" charset="-122"/>
                <a:sym typeface="+mn-ea"/>
              </a:rPr>
              <a:t>涵蓋的正向品德情意</a:t>
            </a:r>
            <a:endParaRPr lang="zh-CN" altLang="en-US" sz="2800" dirty="0">
              <a:latin typeface="DFKai-SB" panose="03000509000000000000" pitchFamily="65" charset="-120"/>
              <a:ea typeface="DFKai-SB" panose="03000509000000000000" pitchFamily="65" charset="-120"/>
              <a:cs typeface="楷体" panose="02010609060101010101" charset="-122"/>
            </a:endParaRPr>
          </a:p>
          <a:p>
            <a:pPr algn="ctr">
              <a:lnSpc>
                <a:spcPct val="140000"/>
              </a:lnSpc>
            </a:pPr>
            <a:endParaRPr lang="zh-CN" altLang="en-US" sz="2800" dirty="0">
              <a:latin typeface="DFKai-SB" panose="03000509000000000000" pitchFamily="65" charset="-120"/>
              <a:ea typeface="DFKai-SB" panose="03000509000000000000" pitchFamily="65" charset="-120"/>
              <a:cs typeface="楷体" panose="02010609060101010101" charset="-122"/>
            </a:endParaRPr>
          </a:p>
        </p:txBody>
      </p:sp>
      <p:sp>
        <p:nvSpPr>
          <p:cNvPr id="7" name="右箭头 6"/>
          <p:cNvSpPr/>
          <p:nvPr/>
        </p:nvSpPr>
        <p:spPr>
          <a:xfrm>
            <a:off x="5438662" y="3869522"/>
            <a:ext cx="1118902" cy="10255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8" name="图片 7" descr="人"/>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2247" y="1588299"/>
            <a:ext cx="1627505" cy="1360805"/>
          </a:xfrm>
          <a:prstGeom prst="rect">
            <a:avLst/>
          </a:prstGeom>
        </p:spPr>
      </p:pic>
      <p:sp>
        <p:nvSpPr>
          <p:cNvPr id="10" name="文本框 9"/>
          <p:cNvSpPr txBox="1"/>
          <p:nvPr/>
        </p:nvSpPr>
        <p:spPr>
          <a:xfrm>
            <a:off x="7063487" y="2036748"/>
            <a:ext cx="1572895" cy="645160"/>
          </a:xfrm>
          <a:prstGeom prst="rect">
            <a:avLst/>
          </a:prstGeom>
          <a:noFill/>
        </p:spPr>
        <p:txBody>
          <a:bodyPr wrap="square" rtlCol="0">
            <a:spAutoFit/>
          </a:bodyPr>
          <a:lstStyle/>
          <a:p>
            <a:r>
              <a:rPr lang="zh-CN" altLang="en-US" sz="3600" b="1" dirty="0">
                <a:latin typeface="DFKai-SB" panose="03000509000000000000" pitchFamily="65" charset="-120"/>
                <a:ea typeface="DFKai-SB" panose="03000509000000000000" pitchFamily="65" charset="-120"/>
              </a:rPr>
              <a:t>如何做？</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6b925cb60a8b96564bd62647d05bc1f"/>
          <p:cNvPicPr>
            <a:picLocks noChangeAspect="1"/>
          </p:cNvPicPr>
          <p:nvPr/>
        </p:nvPicPr>
        <p:blipFill>
          <a:blip r:embed="rId3"/>
          <a:stretch>
            <a:fillRect/>
          </a:stretch>
        </p:blipFill>
        <p:spPr>
          <a:xfrm>
            <a:off x="-1322705" y="-1038860"/>
            <a:ext cx="7137400" cy="7327900"/>
          </a:xfrm>
          <a:prstGeom prst="rect">
            <a:avLst/>
          </a:prstGeom>
        </p:spPr>
      </p:pic>
      <p:sp>
        <p:nvSpPr>
          <p:cNvPr id="4" name="文本框 3"/>
          <p:cNvSpPr txBox="1"/>
          <p:nvPr/>
        </p:nvSpPr>
        <p:spPr>
          <a:xfrm>
            <a:off x="1892039" y="2339938"/>
            <a:ext cx="2907030"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4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分享內容</a:t>
            </a:r>
            <a:endParaRPr kumimoji="0" lang="zh-CN" altLang="en-US" sz="4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6" name="矩形 5"/>
          <p:cNvSpPr/>
          <p:nvPr/>
        </p:nvSpPr>
        <p:spPr>
          <a:xfrm>
            <a:off x="4299585" y="0"/>
            <a:ext cx="7372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7" name="椭圆 6"/>
          <p:cNvSpPr/>
          <p:nvPr/>
        </p:nvSpPr>
        <p:spPr>
          <a:xfrm>
            <a:off x="5322570" y="1258570"/>
            <a:ext cx="904240" cy="890905"/>
          </a:xfrm>
          <a:prstGeom prst="ellipse">
            <a:avLst/>
          </a:prstGeom>
          <a:solidFill>
            <a:srgbClr val="EBC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sym typeface="+mn-ea"/>
              </a:rPr>
              <a:t>1</a:t>
            </a:r>
          </a:p>
        </p:txBody>
      </p:sp>
      <p:sp>
        <p:nvSpPr>
          <p:cNvPr id="8" name="椭圆 7"/>
          <p:cNvSpPr/>
          <p:nvPr/>
        </p:nvSpPr>
        <p:spPr>
          <a:xfrm>
            <a:off x="5322570" y="2475865"/>
            <a:ext cx="904240" cy="890905"/>
          </a:xfrm>
          <a:prstGeom prst="ellipse">
            <a:avLst/>
          </a:prstGeom>
          <a:solidFill>
            <a:srgbClr val="EBC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sym typeface="+mn-ea"/>
              </a:rPr>
              <a:t>2</a:t>
            </a:r>
          </a:p>
        </p:txBody>
      </p:sp>
      <p:sp>
        <p:nvSpPr>
          <p:cNvPr id="9" name="椭圆 8"/>
          <p:cNvSpPr/>
          <p:nvPr/>
        </p:nvSpPr>
        <p:spPr>
          <a:xfrm>
            <a:off x="5322570" y="3693160"/>
            <a:ext cx="904240" cy="890905"/>
          </a:xfrm>
          <a:prstGeom prst="ellipse">
            <a:avLst/>
          </a:prstGeom>
          <a:solidFill>
            <a:srgbClr val="EBC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sym typeface="+mn-ea"/>
              </a:rPr>
              <a:t>3</a:t>
            </a:r>
          </a:p>
        </p:txBody>
      </p:sp>
      <p:sp>
        <p:nvSpPr>
          <p:cNvPr id="10" name="文本框 9"/>
          <p:cNvSpPr txBox="1"/>
          <p:nvPr/>
        </p:nvSpPr>
        <p:spPr>
          <a:xfrm>
            <a:off x="6630035" y="1504315"/>
            <a:ext cx="336613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引言</a:t>
            </a:r>
          </a:p>
        </p:txBody>
      </p:sp>
      <p:sp>
        <p:nvSpPr>
          <p:cNvPr id="11" name="文本框 10"/>
          <p:cNvSpPr txBox="1"/>
          <p:nvPr/>
        </p:nvSpPr>
        <p:spPr>
          <a:xfrm>
            <a:off x="6630035" y="3815769"/>
            <a:ext cx="53109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小學校本經驗分享</a:t>
            </a:r>
            <a:r>
              <a:rPr kumimoji="0" lang="en-US" altLang="zh-TW"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a:t>
            </a:r>
            <a:r>
              <a:rPr kumimoji="0" lang="en-US" altLang="zh-TW"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a:t>
            </a: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紅樓夢</a:t>
            </a:r>
            <a:r>
              <a:rPr kumimoji="0" lang="en-US" altLang="zh-TW"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a:t>
            </a:r>
            <a:r>
              <a:rPr kumimoji="0" lang="en-US" altLang="zh-TW" sz="2400" b="0" i="0" u="none" strike="noStrike" kern="1200" cap="none" spc="0" normalizeH="0" baseline="0" noProof="0" dirty="0">
                <a:ln>
                  <a:noFill/>
                </a:ln>
                <a:solidFill>
                  <a:srgbClr val="1C242F"/>
                </a:solidFill>
                <a:effectLst/>
                <a:uLnTx/>
                <a:uFillTx/>
                <a:latin typeface="Arial" panose="020B0604020202020204" pitchFamily="34" charset="0"/>
                <a:ea typeface="DFKai-SB" panose="03000509000000000000" pitchFamily="65" charset="-120"/>
                <a:cs typeface="Arial" panose="020B0604020202020204" pitchFamily="34" charset="0"/>
              </a:rPr>
              <a:t>x</a:t>
            </a:r>
            <a:r>
              <a:rPr kumimoji="0" lang="en-US" altLang="zh-TW"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 </a:t>
            </a: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中醫文化課程」</a:t>
            </a:r>
          </a:p>
        </p:txBody>
      </p:sp>
      <p:sp>
        <p:nvSpPr>
          <p:cNvPr id="14" name="文本框 13"/>
          <p:cNvSpPr txBox="1"/>
          <p:nvPr/>
        </p:nvSpPr>
        <p:spPr>
          <a:xfrm>
            <a:off x="6630035" y="2505818"/>
            <a:ext cx="44951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中學校本經驗分享</a:t>
            </a:r>
            <a:r>
              <a:rPr kumimoji="0" lang="en-US" altLang="zh-TW"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初中「君子仁心涵養課程」</a:t>
            </a:r>
          </a:p>
        </p:txBody>
      </p:sp>
      <p:sp>
        <p:nvSpPr>
          <p:cNvPr id="3" name="椭圆 2"/>
          <p:cNvSpPr/>
          <p:nvPr/>
        </p:nvSpPr>
        <p:spPr>
          <a:xfrm>
            <a:off x="5322570" y="4910455"/>
            <a:ext cx="904240" cy="890905"/>
          </a:xfrm>
          <a:prstGeom prst="ellipse">
            <a:avLst/>
          </a:prstGeom>
          <a:solidFill>
            <a:srgbClr val="EBC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sym typeface="+mn-ea"/>
              </a:rPr>
              <a:t>4</a:t>
            </a:r>
          </a:p>
        </p:txBody>
      </p:sp>
      <p:sp>
        <p:nvSpPr>
          <p:cNvPr id="16" name="文本框 15"/>
          <p:cNvSpPr txBox="1"/>
          <p:nvPr/>
        </p:nvSpPr>
        <p:spPr>
          <a:xfrm>
            <a:off x="6630035" y="5125720"/>
            <a:ext cx="33661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總結</a:t>
            </a:r>
            <a:endParaRPr kumimoji="0" lang="zh-CN" altLang="en-US" sz="24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txBox="1"/>
          <p:nvPr/>
        </p:nvSpPr>
        <p:spPr>
          <a:xfrm>
            <a:off x="1512454" y="-19721"/>
            <a:ext cx="10263520" cy="810026"/>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50000"/>
              </a:lnSpc>
            </a:pPr>
            <a:r>
              <a:rPr lang="zh-TW" altLang="en-US" b="1" dirty="0">
                <a:solidFill>
                  <a:schemeClr val="tx1"/>
                </a:solidFill>
                <a:effectLst/>
                <a:latin typeface="DFKai-SB" panose="03000509000000000000" pitchFamily="65" charset="-120"/>
                <a:ea typeface="DFKai-SB" panose="03000509000000000000" pitchFamily="65" charset="-120"/>
              </a:rPr>
              <a:t>依託</a:t>
            </a:r>
            <a:r>
              <a:rPr lang="en-US" altLang="zh-TW" b="1" dirty="0">
                <a:solidFill>
                  <a:schemeClr val="tx1"/>
                </a:solidFill>
                <a:effectLst/>
                <a:latin typeface="DFKai-SB" panose="03000509000000000000" pitchFamily="65" charset="-120"/>
                <a:ea typeface="DFKai-SB" panose="03000509000000000000" pitchFamily="65" charset="-120"/>
              </a:rPr>
              <a:t>《</a:t>
            </a:r>
            <a:r>
              <a:rPr lang="zh-TW" altLang="en-US" b="1" dirty="0">
                <a:solidFill>
                  <a:schemeClr val="tx1"/>
                </a:solidFill>
                <a:effectLst/>
                <a:latin typeface="DFKai-SB" panose="03000509000000000000" pitchFamily="65" charset="-120"/>
                <a:ea typeface="DFKai-SB" panose="03000509000000000000" pitchFamily="65" charset="-120"/>
              </a:rPr>
              <a:t>課程指引</a:t>
            </a:r>
            <a:r>
              <a:rPr lang="en-US" altLang="zh-TW" b="1" dirty="0">
                <a:solidFill>
                  <a:schemeClr val="tx1"/>
                </a:solidFill>
                <a:effectLst/>
                <a:latin typeface="DFKai-SB" panose="03000509000000000000" pitchFamily="65" charset="-120"/>
                <a:ea typeface="DFKai-SB" panose="03000509000000000000" pitchFamily="65" charset="-120"/>
              </a:rPr>
              <a:t>》  </a:t>
            </a:r>
            <a:r>
              <a:rPr lang="zh-TW" altLang="en-US" b="1" dirty="0">
                <a:solidFill>
                  <a:schemeClr val="tx1"/>
                </a:solidFill>
                <a:effectLst/>
                <a:latin typeface="DFKai-SB" panose="03000509000000000000" pitchFamily="65" charset="-120"/>
                <a:ea typeface="DFKai-SB" panose="03000509000000000000" pitchFamily="65" charset="-120"/>
              </a:rPr>
              <a:t>落實課程規劃理念</a:t>
            </a:r>
            <a:endParaRPr lang="en-US" altLang="zh-TW" b="1" dirty="0">
              <a:solidFill>
                <a:schemeClr val="tx1"/>
              </a:solidFill>
              <a:effectLst/>
              <a:latin typeface="DFKai-SB" panose="03000509000000000000" pitchFamily="65" charset="-120"/>
              <a:ea typeface="DFKai-SB" panose="03000509000000000000" pitchFamily="65" charset="-120"/>
            </a:endParaRPr>
          </a:p>
        </p:txBody>
      </p:sp>
      <p:pic>
        <p:nvPicPr>
          <p:cNvPr id="7" name="圖片 6"/>
          <p:cNvPicPr>
            <a:picLocks noChangeAspect="1"/>
          </p:cNvPicPr>
          <p:nvPr/>
        </p:nvPicPr>
        <p:blipFill>
          <a:blip r:embed="rId3"/>
          <a:stretch>
            <a:fillRect/>
          </a:stretch>
        </p:blipFill>
        <p:spPr>
          <a:xfrm rot="21026403">
            <a:off x="509560" y="1269953"/>
            <a:ext cx="2005785" cy="2791698"/>
          </a:xfrm>
          <a:prstGeom prst="rect">
            <a:avLst/>
          </a:prstGeom>
          <a:ln>
            <a:solidFill>
              <a:schemeClr val="tx1"/>
            </a:solidFill>
          </a:ln>
        </p:spPr>
      </p:pic>
      <p:sp>
        <p:nvSpPr>
          <p:cNvPr id="8" name="矩形: 圓角 7"/>
          <p:cNvSpPr/>
          <p:nvPr/>
        </p:nvSpPr>
        <p:spPr>
          <a:xfrm>
            <a:off x="2114551" y="1732731"/>
            <a:ext cx="4146646" cy="4239101"/>
          </a:xfrm>
          <a:prstGeom prst="roundRect">
            <a:avLst>
              <a:gd name="adj" fmla="val 11446"/>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zh-TW" sz="2000" dirty="0">
                <a:latin typeface="Calibri" panose="020F0502020204030204" pitchFamily="34" charset="0"/>
                <a:ea typeface="DFKai-SB" panose="03000509000000000000" pitchFamily="65" charset="-120"/>
                <a:cs typeface="Calibri" panose="020F0502020204030204" pitchFamily="34" charset="0"/>
              </a:rPr>
              <a:t>1.2 </a:t>
            </a:r>
            <a:r>
              <a:rPr lang="zh-TW" altLang="en-US" sz="2000" dirty="0">
                <a:latin typeface="Calibri" panose="020F0502020204030204" pitchFamily="34" charset="0"/>
                <a:ea typeface="DFKai-SB" panose="03000509000000000000" pitchFamily="65" charset="-120"/>
                <a:cs typeface="Calibri" panose="020F0502020204030204" pitchFamily="34" charset="0"/>
              </a:rPr>
              <a:t>課程理念 中國語文科設立的基本理念是：</a:t>
            </a:r>
            <a:endParaRPr lang="en-US" altLang="zh-TW" sz="2000" dirty="0">
              <a:latin typeface="Calibri" panose="020F0502020204030204" pitchFamily="34" charset="0"/>
              <a:ea typeface="DFKai-SB" panose="03000509000000000000" pitchFamily="65" charset="-120"/>
              <a:cs typeface="Calibri" panose="020F0502020204030204" pitchFamily="34" charset="0"/>
            </a:endParaRPr>
          </a:p>
          <a:p>
            <a:pPr algn="just"/>
            <a:r>
              <a:rPr lang="en-US" altLang="zh-TW" sz="2000" dirty="0">
                <a:latin typeface="Calibri" panose="020F0502020204030204" pitchFamily="34" charset="0"/>
                <a:ea typeface="DFKai-SB" panose="03000509000000000000" pitchFamily="65" charset="-120"/>
                <a:cs typeface="Calibri" panose="020F0502020204030204" pitchFamily="34" charset="0"/>
              </a:rPr>
              <a:t>(6) </a:t>
            </a:r>
            <a:r>
              <a:rPr lang="zh-TW" altLang="en-US" sz="2000" dirty="0">
                <a:latin typeface="Calibri" panose="020F0502020204030204" pitchFamily="34" charset="0"/>
                <a:ea typeface="DFKai-SB" panose="03000509000000000000" pitchFamily="65" charset="-120"/>
                <a:cs typeface="Calibri" panose="020F0502020204030204" pitchFamily="34" charset="0"/>
              </a:rPr>
              <a:t>我們要透過中國語文教育，讓學生深入認識中華文化，</a:t>
            </a:r>
            <a:r>
              <a:rPr lang="zh-TW" altLang="en-US" sz="2000" b="1" dirty="0">
                <a:solidFill>
                  <a:srgbClr val="0070C0"/>
                </a:solidFill>
                <a:latin typeface="Calibri" panose="020F0502020204030204" pitchFamily="34" charset="0"/>
                <a:ea typeface="DFKai-SB" panose="03000509000000000000" pitchFamily="65" charset="-120"/>
                <a:cs typeface="Calibri" panose="020F0502020204030204" pitchFamily="34" charset="0"/>
              </a:rPr>
              <a:t>吸收優秀的文化養份</a:t>
            </a:r>
            <a:r>
              <a:rPr lang="zh-TW" altLang="en-US" sz="2000" dirty="0">
                <a:latin typeface="Calibri" panose="020F0502020204030204" pitchFamily="34" charset="0"/>
                <a:ea typeface="DFKai-SB" panose="03000509000000000000" pitchFamily="65" charset="-120"/>
                <a:cs typeface="Calibri" panose="020F0502020204030204" pitchFamily="34" charset="0"/>
              </a:rPr>
              <a:t>；進而增強對國家民族的感情，養成良好的國民素質，承傳民族文化。</a:t>
            </a:r>
            <a:endParaRPr lang="en-US" altLang="zh-TW" sz="2000" dirty="0">
              <a:latin typeface="Calibri" panose="020F0502020204030204" pitchFamily="34" charset="0"/>
              <a:ea typeface="DFKai-SB" panose="03000509000000000000" pitchFamily="65" charset="-120"/>
              <a:cs typeface="Calibri" panose="020F0502020204030204" pitchFamily="34" charset="0"/>
            </a:endParaRPr>
          </a:p>
          <a:p>
            <a:pPr algn="just"/>
            <a:r>
              <a:rPr lang="en-US" altLang="zh-TW" sz="2000" dirty="0">
                <a:latin typeface="Calibri" panose="020F0502020204030204" pitchFamily="34" charset="0"/>
                <a:ea typeface="DFKai-SB" panose="03000509000000000000" pitchFamily="65" charset="-120"/>
                <a:cs typeface="Calibri" panose="020F0502020204030204" pitchFamily="34" charset="0"/>
              </a:rPr>
              <a:t>(9) </a:t>
            </a:r>
            <a:r>
              <a:rPr lang="zh-TW" altLang="en-US" sz="2000" dirty="0">
                <a:latin typeface="Calibri" panose="020F0502020204030204" pitchFamily="34" charset="0"/>
                <a:ea typeface="DFKai-SB" panose="03000509000000000000" pitchFamily="65" charset="-120"/>
                <a:cs typeface="Calibri" panose="020F0502020204030204" pitchFamily="34" charset="0"/>
              </a:rPr>
              <a:t>中國語文教育應以學生為主體，為他們提供全方位的語文學習環境，以</a:t>
            </a:r>
            <a:r>
              <a:rPr lang="zh-TW" altLang="en-US" sz="2000" b="1" dirty="0">
                <a:solidFill>
                  <a:srgbClr val="0070C0"/>
                </a:solidFill>
                <a:latin typeface="Calibri" panose="020F0502020204030204" pitchFamily="34" charset="0"/>
                <a:ea typeface="DFKai-SB" panose="03000509000000000000" pitchFamily="65" charset="-120"/>
                <a:cs typeface="Calibri" panose="020F0502020204030204" pitchFamily="34" charset="0"/>
              </a:rPr>
              <a:t>豐富多采的作品</a:t>
            </a:r>
            <a:r>
              <a:rPr lang="zh-TW" altLang="en-US" sz="2000" dirty="0">
                <a:latin typeface="Calibri" panose="020F0502020204030204" pitchFamily="34" charset="0"/>
                <a:ea typeface="DFKai-SB" panose="03000509000000000000" pitchFamily="65" charset="-120"/>
                <a:cs typeface="Calibri" panose="020F0502020204030204" pitchFamily="34" charset="0"/>
              </a:rPr>
              <a:t>為主要學習材料，讓學生獲得綜合而多元化的學習經歷。</a:t>
            </a:r>
            <a:endParaRPr lang="en-US" altLang="zh-TW" sz="2000" dirty="0">
              <a:latin typeface="Calibri" panose="020F0502020204030204" pitchFamily="34" charset="0"/>
              <a:ea typeface="DFKai-SB" panose="03000509000000000000" pitchFamily="65" charset="-120"/>
              <a:cs typeface="Calibri" panose="020F0502020204030204" pitchFamily="34" charset="0"/>
            </a:endParaRPr>
          </a:p>
          <a:p>
            <a:pPr algn="r"/>
            <a:r>
              <a:rPr lang="zh-TW" altLang="en-US" sz="1200" dirty="0">
                <a:latin typeface="DFKai-SB" panose="03000509000000000000" pitchFamily="65" charset="-120"/>
                <a:ea typeface="DFKai-SB" panose="03000509000000000000" pitchFamily="65" charset="-120"/>
              </a:rPr>
              <a:t>中國語文課程指引</a:t>
            </a:r>
            <a:r>
              <a:rPr lang="en-US" altLang="zh-TW" sz="1200" dirty="0">
                <a:latin typeface="DFKai-SB" panose="03000509000000000000" pitchFamily="65" charset="-120"/>
                <a:ea typeface="DFKai-SB" panose="03000509000000000000" pitchFamily="65" charset="-120"/>
              </a:rPr>
              <a:t>(</a:t>
            </a:r>
            <a:r>
              <a:rPr lang="zh-TW" altLang="en-US" sz="1200" dirty="0">
                <a:latin typeface="DFKai-SB" panose="03000509000000000000" pitchFamily="65" charset="-120"/>
                <a:ea typeface="DFKai-SB" panose="03000509000000000000" pitchFamily="65" charset="-120"/>
              </a:rPr>
              <a:t>小一至小六</a:t>
            </a:r>
            <a:r>
              <a:rPr lang="en-US" altLang="zh-TW" sz="1200" dirty="0">
                <a:latin typeface="DFKai-SB" panose="03000509000000000000" pitchFamily="65" charset="-120"/>
                <a:ea typeface="DFKai-SB" panose="03000509000000000000" pitchFamily="65" charset="-120"/>
              </a:rPr>
              <a:t>)P.1-2</a:t>
            </a:r>
          </a:p>
        </p:txBody>
      </p:sp>
      <p:graphicFrame>
        <p:nvGraphicFramePr>
          <p:cNvPr id="9" name="資料庫圖表 8"/>
          <p:cNvGraphicFramePr/>
          <p:nvPr/>
        </p:nvGraphicFramePr>
        <p:xfrm>
          <a:off x="6170077" y="1569944"/>
          <a:ext cx="5837078" cy="3844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文字方塊 9"/>
          <p:cNvSpPr txBox="1"/>
          <p:nvPr/>
        </p:nvSpPr>
        <p:spPr>
          <a:xfrm>
            <a:off x="6638845" y="1153849"/>
            <a:ext cx="4899541" cy="578882"/>
          </a:xfrm>
          <a:prstGeom prst="roundRect">
            <a:avLst/>
          </a:prstGeom>
          <a:noFill/>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a:latin typeface="DFKai-SB" panose="03000509000000000000" pitchFamily="65" charset="-120"/>
                <a:ea typeface="DFKai-SB" panose="03000509000000000000" pitchFamily="65" charset="-120"/>
              </a:rPr>
              <a:t>善用經典，建構學校特色課程</a:t>
            </a:r>
            <a:endParaRPr lang="en-US" sz="2800" dirty="0">
              <a:latin typeface="DFKai-SB" panose="03000509000000000000" pitchFamily="65" charset="-120"/>
              <a:ea typeface="DFKai-SB" panose="03000509000000000000" pitchFamily="65" charset="-120"/>
            </a:endParaRPr>
          </a:p>
        </p:txBody>
      </p:sp>
      <p:sp>
        <p:nvSpPr>
          <p:cNvPr id="11" name="文字方塊 10"/>
          <p:cNvSpPr txBox="1"/>
          <p:nvPr/>
        </p:nvSpPr>
        <p:spPr>
          <a:xfrm>
            <a:off x="6411322" y="5860835"/>
            <a:ext cx="5262086" cy="578882"/>
          </a:xfrm>
          <a:prstGeom prst="roundRect">
            <a:avLst/>
          </a:prstGeom>
          <a:noFill/>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a:latin typeface="DFKai-SB" panose="03000509000000000000" pitchFamily="65" charset="-120"/>
                <a:ea typeface="DFKai-SB" panose="03000509000000000000" pitchFamily="65" charset="-120"/>
              </a:rPr>
              <a:t>學習中華文化，培育正確價值觀</a:t>
            </a:r>
            <a:endParaRPr lang="en-US" sz="2800" dirty="0">
              <a:latin typeface="DFKai-SB" panose="03000509000000000000" pitchFamily="65" charset="-120"/>
              <a:ea typeface="DFKai-SB" panose="03000509000000000000" pitchFamily="65" charset="-120"/>
            </a:endParaRPr>
          </a:p>
        </p:txBody>
      </p:sp>
      <p:sp>
        <p:nvSpPr>
          <p:cNvPr id="12" name="箭號: 向下 11"/>
          <p:cNvSpPr/>
          <p:nvPr/>
        </p:nvSpPr>
        <p:spPr>
          <a:xfrm>
            <a:off x="8629549" y="5319608"/>
            <a:ext cx="825632" cy="37670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56230" y="2103120"/>
            <a:ext cx="153035" cy="368300"/>
          </a:xfrm>
          <a:prstGeom prst="rect">
            <a:avLst/>
          </a:prstGeom>
          <a:noFill/>
        </p:spPr>
        <p:txBody>
          <a:bodyPr wrap="square" rtlCol="0">
            <a:spAutoFit/>
          </a:bodyPr>
          <a:lstStyle/>
          <a:p>
            <a:endParaRPr lang="zh-CN" altLang="en-US"/>
          </a:p>
        </p:txBody>
      </p:sp>
      <p:sp>
        <p:nvSpPr>
          <p:cNvPr id="12" name="标题 8"/>
          <p:cNvSpPr txBox="1"/>
          <p:nvPr/>
        </p:nvSpPr>
        <p:spPr>
          <a:xfrm>
            <a:off x="1318583" y="-85725"/>
            <a:ext cx="10263520" cy="2113375"/>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rPr>
              <a:t>依託</a:t>
            </a:r>
            <a:r>
              <a:rPr lang="en-US" altLang="zh-TW" b="1" dirty="0">
                <a:solidFill>
                  <a:schemeClr val="tx1"/>
                </a:solidFill>
                <a:effectLst/>
                <a:latin typeface="DFKai-SB" panose="03000509000000000000" pitchFamily="65" charset="-120"/>
                <a:ea typeface="DFKai-SB" panose="03000509000000000000" pitchFamily="65" charset="-120"/>
              </a:rPr>
              <a:t>《</a:t>
            </a:r>
            <a:r>
              <a:rPr lang="zh-TW" altLang="en-US" b="1" dirty="0">
                <a:solidFill>
                  <a:schemeClr val="tx1"/>
                </a:solidFill>
                <a:effectLst/>
                <a:latin typeface="DFKai-SB" panose="03000509000000000000" pitchFamily="65" charset="-120"/>
                <a:ea typeface="DFKai-SB" panose="03000509000000000000" pitchFamily="65" charset="-120"/>
              </a:rPr>
              <a:t>課程指引</a:t>
            </a:r>
            <a:r>
              <a:rPr lang="en-US" altLang="zh-TW" b="1" dirty="0">
                <a:solidFill>
                  <a:schemeClr val="tx1"/>
                </a:solidFill>
                <a:effectLst/>
                <a:latin typeface="DFKai-SB" panose="03000509000000000000" pitchFamily="65" charset="-120"/>
                <a:ea typeface="DFKai-SB" panose="03000509000000000000" pitchFamily="65" charset="-120"/>
              </a:rPr>
              <a:t>》  </a:t>
            </a:r>
            <a:r>
              <a:rPr lang="zh-TW" altLang="en-US" b="1" dirty="0">
                <a:solidFill>
                  <a:schemeClr val="tx1"/>
                </a:solidFill>
                <a:effectLst/>
                <a:latin typeface="DFKai-SB" panose="03000509000000000000" pitchFamily="65" charset="-120"/>
                <a:ea typeface="DFKai-SB" panose="03000509000000000000" pitchFamily="65" charset="-120"/>
              </a:rPr>
              <a:t>落實課程規劃理念</a:t>
            </a:r>
            <a:endParaRPr lang="en-US" altLang="zh-TW" b="1" dirty="0">
              <a:solidFill>
                <a:schemeClr val="tx1"/>
              </a:solidFill>
              <a:effectLst/>
              <a:latin typeface="DFKai-SB" panose="03000509000000000000" pitchFamily="65" charset="-120"/>
              <a:ea typeface="DFKai-SB" panose="03000509000000000000" pitchFamily="65" charset="-120"/>
            </a:endParaRPr>
          </a:p>
          <a:p>
            <a:pPr algn="ctr">
              <a:lnSpc>
                <a:spcPct val="110000"/>
              </a:lnSpc>
            </a:pPr>
            <a:r>
              <a:rPr lang="zh-TW" altLang="en-US" sz="3600" b="1" dirty="0">
                <a:solidFill>
                  <a:schemeClr val="tx1"/>
                </a:solidFill>
                <a:effectLst/>
                <a:latin typeface="DFKai-SB" panose="03000509000000000000" pitchFamily="65" charset="-120"/>
                <a:ea typeface="DFKai-SB" panose="03000509000000000000" pitchFamily="65" charset="-120"/>
              </a:rPr>
              <a:t>「</a:t>
            </a:r>
            <a:r>
              <a:rPr lang="en-US" altLang="zh-TW" sz="3600" b="1" dirty="0">
                <a:solidFill>
                  <a:schemeClr val="tx1"/>
                </a:solidFill>
                <a:effectLst/>
                <a:latin typeface="DFKai-SB" panose="03000509000000000000" pitchFamily="65" charset="-120"/>
                <a:ea typeface="DFKai-SB" panose="03000509000000000000" pitchFamily="65" charset="-120"/>
              </a:rPr>
              <a:t>《</a:t>
            </a:r>
            <a:r>
              <a:rPr lang="zh-TW" altLang="en-US" sz="3600" b="1" dirty="0">
                <a:solidFill>
                  <a:schemeClr val="tx1"/>
                </a:solidFill>
                <a:effectLst/>
                <a:latin typeface="DFKai-SB" panose="03000509000000000000" pitchFamily="65" charset="-120"/>
                <a:ea typeface="DFKai-SB" panose="03000509000000000000" pitchFamily="65" charset="-120"/>
              </a:rPr>
              <a:t>紅樓夢</a:t>
            </a:r>
            <a:r>
              <a:rPr lang="en-US" altLang="zh-TW" sz="3600" b="1" dirty="0">
                <a:solidFill>
                  <a:schemeClr val="tx1"/>
                </a:solidFill>
                <a:effectLst/>
                <a:latin typeface="DFKai-SB" panose="03000509000000000000" pitchFamily="65" charset="-120"/>
                <a:ea typeface="DFKai-SB" panose="03000509000000000000" pitchFamily="65" charset="-120"/>
              </a:rPr>
              <a:t>》</a:t>
            </a:r>
            <a:r>
              <a:rPr lang="en-US" altLang="zh-TW" sz="3600" dirty="0">
                <a:solidFill>
                  <a:srgbClr val="1C242F"/>
                </a:solidFill>
                <a:effectLst/>
                <a:latin typeface="Arial" panose="020B0604020202020204" pitchFamily="34" charset="0"/>
                <a:ea typeface="DFKai-SB" panose="03000509000000000000" pitchFamily="65" charset="-120"/>
                <a:cs typeface="Arial" panose="020B0604020202020204" pitchFamily="34" charset="0"/>
              </a:rPr>
              <a:t> x</a:t>
            </a:r>
            <a:r>
              <a:rPr lang="en-US" altLang="zh-TW" sz="3600" b="1" dirty="0">
                <a:solidFill>
                  <a:schemeClr val="tx1"/>
                </a:solidFill>
                <a:effectLst/>
                <a:latin typeface="DFKai-SB" panose="03000509000000000000" pitchFamily="65" charset="-120"/>
                <a:ea typeface="DFKai-SB" panose="03000509000000000000" pitchFamily="65" charset="-120"/>
              </a:rPr>
              <a:t> </a:t>
            </a:r>
            <a:r>
              <a:rPr lang="zh-TW" altLang="en-US" sz="3600" b="1" dirty="0">
                <a:solidFill>
                  <a:schemeClr val="tx1"/>
                </a:solidFill>
                <a:effectLst/>
                <a:latin typeface="DFKai-SB" panose="03000509000000000000" pitchFamily="65" charset="-120"/>
                <a:ea typeface="DFKai-SB" panose="03000509000000000000" pitchFamily="65" charset="-120"/>
              </a:rPr>
              <a:t>中醫文化課程」</a:t>
            </a:r>
          </a:p>
          <a:p>
            <a:pPr algn="ctr">
              <a:lnSpc>
                <a:spcPct val="110000"/>
              </a:lnSpc>
            </a:pPr>
            <a:endParaRPr lang="zh-TW" altLang="en-US" b="1" dirty="0">
              <a:solidFill>
                <a:schemeClr val="tx1"/>
              </a:solidFill>
              <a:effectLst/>
              <a:latin typeface="DFKai-SB" panose="03000509000000000000" pitchFamily="65" charset="-120"/>
              <a:ea typeface="DFKai-SB" panose="03000509000000000000" pitchFamily="65" charset="-120"/>
            </a:endParaRPr>
          </a:p>
        </p:txBody>
      </p:sp>
      <p:sp>
        <p:nvSpPr>
          <p:cNvPr id="14" name="矩形 13"/>
          <p:cNvSpPr/>
          <p:nvPr/>
        </p:nvSpPr>
        <p:spPr>
          <a:xfrm>
            <a:off x="268357" y="1321905"/>
            <a:ext cx="11683215" cy="553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rPr>
              <a:t>《紅《紅樓夢》X中醫文化課程之閲讀一覽表樓夢》X中醫文化課程之閲讀一覽表</a:t>
            </a:r>
          </a:p>
        </p:txBody>
      </p:sp>
      <p:pic>
        <p:nvPicPr>
          <p:cNvPr id="3" name="圖片 2"/>
          <p:cNvPicPr>
            <a:picLocks noChangeAspect="1"/>
          </p:cNvPicPr>
          <p:nvPr/>
        </p:nvPicPr>
        <p:blipFill>
          <a:blip r:embed="rId3"/>
          <a:stretch>
            <a:fillRect/>
          </a:stretch>
        </p:blipFill>
        <p:spPr>
          <a:xfrm>
            <a:off x="1818005" y="1367850"/>
            <a:ext cx="8752442" cy="5444206"/>
          </a:xfrm>
          <a:prstGeom prst="rect">
            <a:avLst/>
          </a:prstGeom>
        </p:spPr>
      </p:pic>
      <p:sp>
        <p:nvSpPr>
          <p:cNvPr id="11" name="矩形 10"/>
          <p:cNvSpPr/>
          <p:nvPr/>
        </p:nvSpPr>
        <p:spPr>
          <a:xfrm>
            <a:off x="2143557" y="2060394"/>
            <a:ext cx="865708" cy="46783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56230" y="2103120"/>
            <a:ext cx="153035" cy="368300"/>
          </a:xfrm>
          <a:prstGeom prst="rect">
            <a:avLst/>
          </a:prstGeom>
          <a:noFill/>
        </p:spPr>
        <p:txBody>
          <a:bodyPr wrap="square" rtlCol="0">
            <a:spAutoFit/>
          </a:bodyPr>
          <a:lstStyle/>
          <a:p>
            <a:endParaRPr lang="zh-CN" altLang="en-US"/>
          </a:p>
        </p:txBody>
      </p:sp>
      <p:sp>
        <p:nvSpPr>
          <p:cNvPr id="14" name="矩形 13"/>
          <p:cNvSpPr/>
          <p:nvPr/>
        </p:nvSpPr>
        <p:spPr>
          <a:xfrm>
            <a:off x="198783" y="1292087"/>
            <a:ext cx="11762845" cy="556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rPr>
              <a:t>《紅《紅樓夢》X中醫文化課程之閲讀一覽表樓夢》X中醫文化課程之閲讀一覽表</a:t>
            </a:r>
          </a:p>
        </p:txBody>
      </p:sp>
      <p:sp>
        <p:nvSpPr>
          <p:cNvPr id="8" name="标题 8"/>
          <p:cNvSpPr txBox="1"/>
          <p:nvPr/>
        </p:nvSpPr>
        <p:spPr>
          <a:xfrm>
            <a:off x="1318583" y="1391878"/>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rPr>
              <a:t>依託</a:t>
            </a:r>
            <a:r>
              <a:rPr lang="en-US" altLang="zh-TW" b="1" dirty="0">
                <a:solidFill>
                  <a:schemeClr val="tx1"/>
                </a:solidFill>
                <a:effectLst/>
                <a:latin typeface="DFKai-SB" panose="03000509000000000000" pitchFamily="65" charset="-120"/>
                <a:ea typeface="DFKai-SB" panose="03000509000000000000" pitchFamily="65" charset="-120"/>
              </a:rPr>
              <a:t>《</a:t>
            </a:r>
            <a:r>
              <a:rPr lang="zh-TW" altLang="en-US" b="1" dirty="0">
                <a:solidFill>
                  <a:schemeClr val="tx1"/>
                </a:solidFill>
                <a:effectLst/>
                <a:latin typeface="DFKai-SB" panose="03000509000000000000" pitchFamily="65" charset="-120"/>
                <a:ea typeface="DFKai-SB" panose="03000509000000000000" pitchFamily="65" charset="-120"/>
              </a:rPr>
              <a:t>課程指引</a:t>
            </a:r>
            <a:r>
              <a:rPr lang="en-US" altLang="zh-TW" b="1" dirty="0">
                <a:solidFill>
                  <a:schemeClr val="tx1"/>
                </a:solidFill>
                <a:effectLst/>
                <a:latin typeface="DFKai-SB" panose="03000509000000000000" pitchFamily="65" charset="-120"/>
                <a:ea typeface="DFKai-SB" panose="03000509000000000000" pitchFamily="65" charset="-120"/>
              </a:rPr>
              <a:t>》  </a:t>
            </a:r>
            <a:r>
              <a:rPr lang="zh-TW" altLang="en-US" b="1" dirty="0">
                <a:solidFill>
                  <a:schemeClr val="tx1"/>
                </a:solidFill>
                <a:effectLst/>
                <a:latin typeface="DFKai-SB" panose="03000509000000000000" pitchFamily="65" charset="-120"/>
                <a:ea typeface="DFKai-SB" panose="03000509000000000000" pitchFamily="65" charset="-120"/>
              </a:rPr>
              <a:t>落實課程規劃理念</a:t>
            </a:r>
            <a:endParaRPr lang="en-US" altLang="zh-TW" b="1" dirty="0">
              <a:solidFill>
                <a:schemeClr val="tx1"/>
              </a:solidFill>
              <a:effectLst/>
              <a:latin typeface="DFKai-SB" panose="03000509000000000000" pitchFamily="65" charset="-120"/>
              <a:ea typeface="DFKai-SB" panose="03000509000000000000" pitchFamily="65" charset="-120"/>
            </a:endParaRPr>
          </a:p>
          <a:p>
            <a:pPr algn="ctr">
              <a:lnSpc>
                <a:spcPct val="110000"/>
              </a:lnSpc>
            </a:pPr>
            <a:r>
              <a:rPr lang="zh-TW" altLang="en-US" sz="3600" b="1" dirty="0">
                <a:solidFill>
                  <a:schemeClr val="tx1"/>
                </a:solidFill>
                <a:effectLst/>
                <a:latin typeface="DFKai-SB" panose="03000509000000000000" pitchFamily="65" charset="-120"/>
                <a:ea typeface="DFKai-SB" panose="03000509000000000000" pitchFamily="65" charset="-120"/>
              </a:rPr>
              <a:t>「</a:t>
            </a:r>
            <a:r>
              <a:rPr lang="en-US" altLang="zh-TW" sz="3600" b="1" dirty="0">
                <a:solidFill>
                  <a:schemeClr val="tx1"/>
                </a:solidFill>
                <a:effectLst/>
                <a:latin typeface="DFKai-SB" panose="03000509000000000000" pitchFamily="65" charset="-120"/>
                <a:ea typeface="DFKai-SB" panose="03000509000000000000" pitchFamily="65" charset="-120"/>
              </a:rPr>
              <a:t>《</a:t>
            </a:r>
            <a:r>
              <a:rPr lang="zh-TW" altLang="en-US" sz="3600" b="1" dirty="0">
                <a:solidFill>
                  <a:schemeClr val="tx1"/>
                </a:solidFill>
                <a:effectLst/>
                <a:latin typeface="DFKai-SB" panose="03000509000000000000" pitchFamily="65" charset="-120"/>
                <a:ea typeface="DFKai-SB" panose="03000509000000000000" pitchFamily="65" charset="-120"/>
              </a:rPr>
              <a:t>紅樓夢</a:t>
            </a:r>
            <a:r>
              <a:rPr lang="en-US" altLang="zh-TW" sz="3600" b="1" dirty="0">
                <a:solidFill>
                  <a:schemeClr val="tx1"/>
                </a:solidFill>
                <a:effectLst/>
                <a:latin typeface="DFKai-SB" panose="03000509000000000000" pitchFamily="65" charset="-120"/>
                <a:ea typeface="DFKai-SB" panose="03000509000000000000" pitchFamily="65" charset="-120"/>
              </a:rPr>
              <a:t>》</a:t>
            </a:r>
            <a:r>
              <a:rPr lang="en-US" altLang="zh-TW" sz="3600" dirty="0">
                <a:solidFill>
                  <a:srgbClr val="1C242F"/>
                </a:solidFill>
                <a:effectLst/>
                <a:latin typeface="Arial" panose="020B0604020202020204" pitchFamily="34" charset="0"/>
                <a:ea typeface="DFKai-SB" panose="03000509000000000000" pitchFamily="65" charset="-120"/>
                <a:cs typeface="Arial" panose="020B0604020202020204" pitchFamily="34" charset="0"/>
              </a:rPr>
              <a:t> x</a:t>
            </a:r>
            <a:r>
              <a:rPr lang="en-US" altLang="zh-TW" sz="3600" b="1" dirty="0">
                <a:solidFill>
                  <a:schemeClr val="tx1"/>
                </a:solidFill>
                <a:effectLst/>
                <a:latin typeface="DFKai-SB" panose="03000509000000000000" pitchFamily="65" charset="-120"/>
                <a:ea typeface="DFKai-SB" panose="03000509000000000000" pitchFamily="65" charset="-120"/>
              </a:rPr>
              <a:t> </a:t>
            </a:r>
            <a:r>
              <a:rPr lang="zh-TW" altLang="en-US" sz="3600" b="1" dirty="0">
                <a:solidFill>
                  <a:schemeClr val="tx1"/>
                </a:solidFill>
                <a:effectLst/>
                <a:latin typeface="DFKai-SB" panose="03000509000000000000" pitchFamily="65" charset="-120"/>
                <a:ea typeface="DFKai-SB" panose="03000509000000000000" pitchFamily="65" charset="-120"/>
              </a:rPr>
              <a:t>中醫文化課程」</a:t>
            </a:r>
          </a:p>
          <a:p>
            <a:pPr algn="ctr">
              <a:lnSpc>
                <a:spcPct val="110000"/>
              </a:lnSpc>
            </a:pPr>
            <a:endParaRPr lang="zh-TW" altLang="en-US" b="1" dirty="0">
              <a:solidFill>
                <a:schemeClr val="tx1"/>
              </a:solidFill>
              <a:effectLst/>
              <a:latin typeface="DFKai-SB" panose="03000509000000000000" pitchFamily="65" charset="-120"/>
              <a:ea typeface="DFKai-SB" panose="03000509000000000000" pitchFamily="65" charset="-120"/>
            </a:endParaRPr>
          </a:p>
        </p:txBody>
      </p:sp>
      <p:pic>
        <p:nvPicPr>
          <p:cNvPr id="3" name="圖片 2"/>
          <p:cNvPicPr>
            <a:picLocks noChangeAspect="1"/>
          </p:cNvPicPr>
          <p:nvPr/>
        </p:nvPicPr>
        <p:blipFill rotWithShape="1">
          <a:blip r:embed="rId3"/>
          <a:srcRect t="556"/>
          <a:stretch>
            <a:fillRect/>
          </a:stretch>
        </p:blipFill>
        <p:spPr>
          <a:xfrm>
            <a:off x="1934013" y="1292087"/>
            <a:ext cx="8323974" cy="5565913"/>
          </a:xfrm>
          <a:prstGeom prst="rect">
            <a:avLst/>
          </a:prstGeom>
        </p:spPr>
      </p:pic>
      <p:sp>
        <p:nvSpPr>
          <p:cNvPr id="9" name="矩形 8"/>
          <p:cNvSpPr/>
          <p:nvPr/>
        </p:nvSpPr>
        <p:spPr>
          <a:xfrm>
            <a:off x="2277283" y="1391878"/>
            <a:ext cx="818341" cy="53866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8357" y="1321905"/>
            <a:ext cx="11683215" cy="553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rPr>
              <a:t>《紅《紅樓夢》X中醫文化課程之閲讀一覽表樓夢》X中醫文化課程之閲讀一覽表</a:t>
            </a:r>
          </a:p>
        </p:txBody>
      </p:sp>
      <p:pic>
        <p:nvPicPr>
          <p:cNvPr id="4" name="圖片 3"/>
          <p:cNvPicPr>
            <a:picLocks noChangeAspect="1"/>
          </p:cNvPicPr>
          <p:nvPr/>
        </p:nvPicPr>
        <p:blipFill rotWithShape="1">
          <a:blip r:embed="rId2"/>
          <a:srcRect/>
          <a:stretch>
            <a:fillRect/>
          </a:stretch>
        </p:blipFill>
        <p:spPr>
          <a:xfrm>
            <a:off x="59693" y="2981325"/>
            <a:ext cx="12044686" cy="2719281"/>
          </a:xfrm>
          <a:prstGeom prst="rect">
            <a:avLst/>
          </a:prstGeom>
        </p:spPr>
      </p:pic>
      <p:sp>
        <p:nvSpPr>
          <p:cNvPr id="6" name="标题 8"/>
          <p:cNvSpPr txBox="1"/>
          <p:nvPr/>
        </p:nvSpPr>
        <p:spPr>
          <a:xfrm>
            <a:off x="1318583" y="-85725"/>
            <a:ext cx="10263520" cy="2113375"/>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rPr>
              <a:t>依託</a:t>
            </a:r>
            <a:r>
              <a:rPr lang="en-US" altLang="zh-TW" b="1" dirty="0">
                <a:solidFill>
                  <a:schemeClr val="tx1"/>
                </a:solidFill>
                <a:effectLst/>
                <a:latin typeface="DFKai-SB" panose="03000509000000000000" pitchFamily="65" charset="-120"/>
                <a:ea typeface="DFKai-SB" panose="03000509000000000000" pitchFamily="65" charset="-120"/>
              </a:rPr>
              <a:t>《</a:t>
            </a:r>
            <a:r>
              <a:rPr lang="zh-TW" altLang="en-US" b="1" dirty="0">
                <a:solidFill>
                  <a:schemeClr val="tx1"/>
                </a:solidFill>
                <a:effectLst/>
                <a:latin typeface="DFKai-SB" panose="03000509000000000000" pitchFamily="65" charset="-120"/>
                <a:ea typeface="DFKai-SB" panose="03000509000000000000" pitchFamily="65" charset="-120"/>
              </a:rPr>
              <a:t>課程指引</a:t>
            </a:r>
            <a:r>
              <a:rPr lang="en-US" altLang="zh-TW" b="1" dirty="0">
                <a:solidFill>
                  <a:schemeClr val="tx1"/>
                </a:solidFill>
                <a:effectLst/>
                <a:latin typeface="DFKai-SB" panose="03000509000000000000" pitchFamily="65" charset="-120"/>
                <a:ea typeface="DFKai-SB" panose="03000509000000000000" pitchFamily="65" charset="-120"/>
              </a:rPr>
              <a:t>》  </a:t>
            </a:r>
            <a:r>
              <a:rPr lang="zh-TW" altLang="en-US" b="1" dirty="0">
                <a:solidFill>
                  <a:schemeClr val="tx1"/>
                </a:solidFill>
                <a:effectLst/>
                <a:latin typeface="DFKai-SB" panose="03000509000000000000" pitchFamily="65" charset="-120"/>
                <a:ea typeface="DFKai-SB" panose="03000509000000000000" pitchFamily="65" charset="-120"/>
              </a:rPr>
              <a:t>落實課程規劃理念</a:t>
            </a:r>
            <a:endParaRPr lang="en-US" altLang="zh-TW" b="1" dirty="0">
              <a:solidFill>
                <a:schemeClr val="tx1"/>
              </a:solidFill>
              <a:effectLst/>
              <a:latin typeface="DFKai-SB" panose="03000509000000000000" pitchFamily="65" charset="-120"/>
              <a:ea typeface="DFKai-SB" panose="03000509000000000000" pitchFamily="65" charset="-120"/>
            </a:endParaRPr>
          </a:p>
          <a:p>
            <a:pPr algn="ctr">
              <a:lnSpc>
                <a:spcPct val="110000"/>
              </a:lnSpc>
            </a:pPr>
            <a:r>
              <a:rPr lang="zh-TW" altLang="en-US" sz="3600" b="1" dirty="0">
                <a:solidFill>
                  <a:schemeClr val="tx1"/>
                </a:solidFill>
                <a:effectLst/>
                <a:latin typeface="DFKai-SB" panose="03000509000000000000" pitchFamily="65" charset="-120"/>
                <a:ea typeface="DFKai-SB" panose="03000509000000000000" pitchFamily="65" charset="-120"/>
              </a:rPr>
              <a:t>「</a:t>
            </a:r>
            <a:r>
              <a:rPr lang="en-US" altLang="zh-TW" sz="3600" b="1" dirty="0">
                <a:solidFill>
                  <a:schemeClr val="tx1"/>
                </a:solidFill>
                <a:effectLst/>
                <a:latin typeface="DFKai-SB" panose="03000509000000000000" pitchFamily="65" charset="-120"/>
                <a:ea typeface="DFKai-SB" panose="03000509000000000000" pitchFamily="65" charset="-120"/>
              </a:rPr>
              <a:t>《</a:t>
            </a:r>
            <a:r>
              <a:rPr lang="zh-TW" altLang="en-US" sz="3600" b="1" dirty="0">
                <a:solidFill>
                  <a:schemeClr val="tx1"/>
                </a:solidFill>
                <a:effectLst/>
                <a:latin typeface="DFKai-SB" panose="03000509000000000000" pitchFamily="65" charset="-120"/>
                <a:ea typeface="DFKai-SB" panose="03000509000000000000" pitchFamily="65" charset="-120"/>
              </a:rPr>
              <a:t>紅樓夢</a:t>
            </a:r>
            <a:r>
              <a:rPr lang="en-US" altLang="zh-TW" sz="3600" b="1" dirty="0">
                <a:solidFill>
                  <a:schemeClr val="tx1"/>
                </a:solidFill>
                <a:effectLst/>
                <a:latin typeface="DFKai-SB" panose="03000509000000000000" pitchFamily="65" charset="-120"/>
                <a:ea typeface="DFKai-SB" panose="03000509000000000000" pitchFamily="65" charset="-120"/>
              </a:rPr>
              <a:t>》</a:t>
            </a:r>
            <a:r>
              <a:rPr lang="en-US" altLang="zh-TW" sz="3600" dirty="0">
                <a:solidFill>
                  <a:srgbClr val="1C242F"/>
                </a:solidFill>
                <a:effectLst/>
                <a:latin typeface="Arial" panose="020B0604020202020204" pitchFamily="34" charset="0"/>
                <a:ea typeface="DFKai-SB" panose="03000509000000000000" pitchFamily="65" charset="-120"/>
                <a:cs typeface="Arial" panose="020B0604020202020204" pitchFamily="34" charset="0"/>
              </a:rPr>
              <a:t> x</a:t>
            </a:r>
            <a:r>
              <a:rPr lang="en-US" altLang="zh-TW" sz="3600" b="1" dirty="0">
                <a:solidFill>
                  <a:schemeClr val="tx1"/>
                </a:solidFill>
                <a:effectLst/>
                <a:latin typeface="DFKai-SB" panose="03000509000000000000" pitchFamily="65" charset="-120"/>
                <a:ea typeface="DFKai-SB" panose="03000509000000000000" pitchFamily="65" charset="-120"/>
              </a:rPr>
              <a:t> </a:t>
            </a:r>
            <a:r>
              <a:rPr lang="zh-TW" altLang="en-US" sz="3600" b="1" dirty="0">
                <a:solidFill>
                  <a:schemeClr val="tx1"/>
                </a:solidFill>
                <a:effectLst/>
                <a:latin typeface="DFKai-SB" panose="03000509000000000000" pitchFamily="65" charset="-120"/>
                <a:ea typeface="DFKai-SB" panose="03000509000000000000" pitchFamily="65" charset="-120"/>
              </a:rPr>
              <a:t>中醫文化課程」</a:t>
            </a:r>
          </a:p>
          <a:p>
            <a:pPr algn="ctr">
              <a:lnSpc>
                <a:spcPct val="110000"/>
              </a:lnSpc>
            </a:pPr>
            <a:endParaRPr lang="zh-TW" altLang="en-US" b="1" dirty="0">
              <a:solidFill>
                <a:schemeClr val="tx1"/>
              </a:solidFill>
              <a:effectLst/>
              <a:latin typeface="DFKai-SB" panose="03000509000000000000" pitchFamily="65" charset="-120"/>
              <a:ea typeface="DFKai-SB" panose="03000509000000000000" pitchFamily="65" charset="-120"/>
            </a:endParaRPr>
          </a:p>
        </p:txBody>
      </p:sp>
      <p:pic>
        <p:nvPicPr>
          <p:cNvPr id="7" name="圖片 6"/>
          <p:cNvPicPr>
            <a:picLocks noChangeAspect="1"/>
          </p:cNvPicPr>
          <p:nvPr/>
        </p:nvPicPr>
        <p:blipFill rotWithShape="1">
          <a:blip r:embed="rId3"/>
          <a:srcRect/>
          <a:stretch>
            <a:fillRect/>
          </a:stretch>
        </p:blipFill>
        <p:spPr>
          <a:xfrm>
            <a:off x="73657" y="2109284"/>
            <a:ext cx="12044686" cy="9415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a:spLocks noGrp="1"/>
          </p:cNvSpPr>
          <p:nvPr>
            <p:ph type="title"/>
          </p:nvPr>
        </p:nvSpPr>
        <p:spPr>
          <a:xfrm>
            <a:off x="696501" y="-115745"/>
            <a:ext cx="11190700" cy="1650336"/>
          </a:xfrm>
        </p:spPr>
        <p:txBody>
          <a:bodyPr>
            <a:noAutofit/>
          </a:body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依託</a:t>
            </a:r>
            <a:r>
              <a:rPr lang="en-US" altLang="zh-TW"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課程指引</a:t>
            </a:r>
            <a:r>
              <a:rPr lang="en-US" altLang="zh-TW" b="1" dirty="0">
                <a:solidFill>
                  <a:schemeClr val="tx1"/>
                </a:solidFill>
                <a:effectLst/>
                <a:latin typeface="DFKai-SB" panose="03000509000000000000" pitchFamily="65" charset="-120"/>
                <a:ea typeface="DFKai-SB" panose="03000509000000000000" pitchFamily="65" charset="-120"/>
                <a:cs typeface="楷体" panose="02010609060101010101" charset="-122"/>
              </a:rPr>
              <a:t>》  </a:t>
            </a: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落實課程規劃理念</a:t>
            </a:r>
            <a:br>
              <a:rPr lang="en-US" altLang="zh-TW" b="1" dirty="0">
                <a:solidFill>
                  <a:schemeClr val="tx1"/>
                </a:solidFill>
                <a:effectLst/>
                <a:latin typeface="DFKai-SB" panose="03000509000000000000" pitchFamily="65" charset="-120"/>
                <a:ea typeface="DFKai-SB" panose="03000509000000000000" pitchFamily="65" charset="-120"/>
                <a:cs typeface="楷体" panose="02010609060101010101" charset="-122"/>
              </a:rPr>
            </a:b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以小六</a:t>
            </a:r>
            <a:r>
              <a:rPr lang="zh-TW" altLang="en-US" sz="3600" b="1" dirty="0">
                <a:solidFill>
                  <a:schemeClr val="tx1"/>
                </a:solidFill>
                <a:effectLst/>
                <a:latin typeface="DFKai-SB" panose="03000509000000000000" pitchFamily="65" charset="-120"/>
                <a:ea typeface="DFKai-SB" panose="03000509000000000000" pitchFamily="65" charset="-120"/>
              </a:rPr>
              <a:t>「</a:t>
            </a:r>
            <a:r>
              <a:rPr lang="en-US" altLang="zh-TW" sz="3600" b="1" dirty="0">
                <a:solidFill>
                  <a:schemeClr val="tx1"/>
                </a:solidFill>
                <a:effectLst/>
                <a:latin typeface="DFKai-SB" panose="03000509000000000000" pitchFamily="65" charset="-120"/>
                <a:ea typeface="DFKai-SB" panose="03000509000000000000" pitchFamily="65" charset="-120"/>
              </a:rPr>
              <a:t>《</a:t>
            </a:r>
            <a:r>
              <a:rPr lang="zh-TW" altLang="en-US" sz="3600" b="1" dirty="0">
                <a:solidFill>
                  <a:schemeClr val="tx1"/>
                </a:solidFill>
                <a:effectLst/>
                <a:latin typeface="DFKai-SB" panose="03000509000000000000" pitchFamily="65" charset="-120"/>
                <a:ea typeface="DFKai-SB" panose="03000509000000000000" pitchFamily="65" charset="-120"/>
              </a:rPr>
              <a:t>紅樓夢</a:t>
            </a:r>
            <a:r>
              <a:rPr lang="en-US" altLang="zh-TW" sz="3600" b="1" dirty="0">
                <a:solidFill>
                  <a:schemeClr val="tx1"/>
                </a:solidFill>
                <a:effectLst/>
                <a:latin typeface="DFKai-SB" panose="03000509000000000000" pitchFamily="65" charset="-120"/>
                <a:ea typeface="DFKai-SB" panose="03000509000000000000" pitchFamily="65" charset="-120"/>
              </a:rPr>
              <a:t>》</a:t>
            </a:r>
            <a:r>
              <a:rPr lang="en-US" altLang="zh-TW" sz="3600" dirty="0">
                <a:solidFill>
                  <a:srgbClr val="1C242F"/>
                </a:solidFill>
                <a:effectLst/>
                <a:latin typeface="Arial" panose="020B0604020202020204" pitchFamily="34" charset="0"/>
                <a:ea typeface="DFKai-SB" panose="03000509000000000000" pitchFamily="65" charset="-120"/>
                <a:cs typeface="Arial" panose="020B0604020202020204" pitchFamily="34" charset="0"/>
              </a:rPr>
              <a:t> x</a:t>
            </a:r>
            <a:r>
              <a:rPr lang="en-US" altLang="zh-TW" sz="3600" b="1" dirty="0">
                <a:solidFill>
                  <a:schemeClr val="tx1"/>
                </a:solidFill>
                <a:effectLst/>
                <a:latin typeface="DFKai-SB" panose="03000509000000000000" pitchFamily="65" charset="-120"/>
                <a:ea typeface="DFKai-SB" panose="03000509000000000000" pitchFamily="65" charset="-120"/>
              </a:rPr>
              <a:t> </a:t>
            </a:r>
            <a:r>
              <a:rPr lang="zh-TW" altLang="en-US" sz="3600" b="1" dirty="0">
                <a:solidFill>
                  <a:schemeClr val="tx1"/>
                </a:solidFill>
                <a:effectLst/>
                <a:latin typeface="DFKai-SB" panose="03000509000000000000" pitchFamily="65" charset="-120"/>
                <a:ea typeface="DFKai-SB" panose="03000509000000000000" pitchFamily="65" charset="-120"/>
              </a:rPr>
              <a:t>中醫文化課程」單元為例</a:t>
            </a:r>
            <a:endParaRPr lang="en-US" altLang="zh-TW" b="1" dirty="0">
              <a:solidFill>
                <a:schemeClr val="tx1"/>
              </a:solidFill>
              <a:effectLst/>
              <a:latin typeface="DFKai-SB" panose="03000509000000000000" pitchFamily="65" charset="-120"/>
              <a:ea typeface="DFKai-SB" panose="03000509000000000000" pitchFamily="65" charset="-120"/>
              <a:cs typeface="楷体" panose="02010609060101010101" charset="-122"/>
            </a:endParaRPr>
          </a:p>
        </p:txBody>
      </p:sp>
      <p:sp>
        <p:nvSpPr>
          <p:cNvPr id="8" name="矩形: 圓角 7"/>
          <p:cNvSpPr/>
          <p:nvPr/>
        </p:nvSpPr>
        <p:spPr>
          <a:xfrm>
            <a:off x="199545" y="2410183"/>
            <a:ext cx="2971038" cy="4199338"/>
          </a:xfrm>
          <a:prstGeom prst="roundRect">
            <a:avLst>
              <a:gd name="adj" fmla="val 9462"/>
            </a:avLst>
          </a:prstGeom>
          <a:solidFill>
            <a:schemeClr val="bg1"/>
          </a:solidFill>
          <a:ln w="38100">
            <a:solidFill>
              <a:srgbClr val="FF9933"/>
            </a:solidFill>
          </a:ln>
        </p:spPr>
        <p:style>
          <a:lnRef idx="2">
            <a:schemeClr val="accent4"/>
          </a:lnRef>
          <a:fillRef idx="1">
            <a:schemeClr val="lt1"/>
          </a:fillRef>
          <a:effectRef idx="0">
            <a:schemeClr val="accent4"/>
          </a:effectRef>
          <a:fontRef idx="minor">
            <a:schemeClr val="dk1"/>
          </a:fontRef>
        </p:style>
        <p:txBody>
          <a:bodyPr rtlCol="0" anchor="t"/>
          <a:lstStyle/>
          <a:p>
            <a:r>
              <a:rPr lang="zh-TW" altLang="en-US" sz="2400" dirty="0">
                <a:latin typeface="DFKai-SB" panose="03000509000000000000" pitchFamily="65" charset="-120"/>
                <a:ea typeface="DFKai-SB" panose="03000509000000000000" pitchFamily="65" charset="-120"/>
              </a:rPr>
              <a:t>學習材料：</a:t>
            </a:r>
            <a:endParaRPr lang="en-US" altLang="zh-TW" sz="24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r>
              <a:rPr lang="zh-TW" altLang="en-US" sz="2200" b="1" u="sng" dirty="0">
                <a:latin typeface="DFKai-SB" panose="03000509000000000000" pitchFamily="65" charset="-120"/>
                <a:ea typeface="DFKai-SB" panose="03000509000000000000" pitchFamily="65" charset="-120"/>
              </a:rPr>
              <a:t>教科書篇章</a:t>
            </a:r>
            <a:endParaRPr lang="en-US" altLang="zh-TW" sz="2200" b="1" u="sng" dirty="0">
              <a:latin typeface="DFKai-SB" panose="03000509000000000000" pitchFamily="65" charset="-120"/>
              <a:ea typeface="DFKai-SB" panose="03000509000000000000" pitchFamily="65" charset="-120"/>
            </a:endParaRPr>
          </a:p>
          <a:p>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雨中的紅蓮</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冰心、</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繁星</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巴金</a:t>
            </a:r>
            <a:endParaRPr lang="en-US" altLang="zh-TW" sz="22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r>
              <a:rPr lang="zh-TW" altLang="en-US" sz="2200" b="1" u="sng" dirty="0">
                <a:latin typeface="DFKai-SB" panose="03000509000000000000" pitchFamily="65" charset="-120"/>
                <a:ea typeface="DFKai-SB" panose="03000509000000000000" pitchFamily="65" charset="-120"/>
              </a:rPr>
              <a:t>古詩文</a:t>
            </a:r>
            <a:endParaRPr lang="en-US" altLang="zh-TW" sz="2200" b="1" u="sng" dirty="0">
              <a:latin typeface="DFKai-SB" panose="03000509000000000000" pitchFamily="65" charset="-120"/>
              <a:ea typeface="DFKai-SB" panose="03000509000000000000" pitchFamily="65" charset="-120"/>
            </a:endParaRPr>
          </a:p>
          <a:p>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楓橋夜泊</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張繼（建議篇章）</a:t>
            </a:r>
            <a:endParaRPr lang="en-US" altLang="zh-TW" sz="22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r>
              <a:rPr lang="en-US" altLang="zh-TW" sz="2200" b="1" u="sng" dirty="0">
                <a:latin typeface="DFKai-SB" panose="03000509000000000000" pitchFamily="65" charset="-120"/>
                <a:ea typeface="DFKai-SB" panose="03000509000000000000" pitchFamily="65" charset="-120"/>
              </a:rPr>
              <a:t>《</a:t>
            </a:r>
            <a:r>
              <a:rPr lang="zh-TW" altLang="en-US" sz="2200" b="1" u="sng" dirty="0">
                <a:latin typeface="DFKai-SB" panose="03000509000000000000" pitchFamily="65" charset="-120"/>
                <a:ea typeface="DFKai-SB" panose="03000509000000000000" pitchFamily="65" charset="-120"/>
              </a:rPr>
              <a:t>紅樓夢</a:t>
            </a:r>
            <a:r>
              <a:rPr lang="en-US" altLang="zh-TW" sz="2200" b="1" u="sng" dirty="0">
                <a:latin typeface="DFKai-SB" panose="03000509000000000000" pitchFamily="65" charset="-120"/>
                <a:ea typeface="DFKai-SB" panose="03000509000000000000" pitchFamily="65" charset="-120"/>
              </a:rPr>
              <a:t>》</a:t>
            </a:r>
          </a:p>
          <a:p>
            <a:r>
              <a:rPr lang="zh-TW" altLang="en-US" sz="2200" dirty="0">
                <a:latin typeface="DFKai-SB" panose="03000509000000000000" pitchFamily="65" charset="-120"/>
                <a:ea typeface="DFKai-SB" panose="03000509000000000000" pitchFamily="65" charset="-120"/>
              </a:rPr>
              <a:t>黛玉葬花</a:t>
            </a:r>
            <a:endParaRPr lang="en-US" altLang="zh-TW" sz="2200" dirty="0">
              <a:latin typeface="DFKai-SB" panose="03000509000000000000" pitchFamily="65" charset="-120"/>
              <a:ea typeface="DFKai-SB" panose="03000509000000000000" pitchFamily="65" charset="-120"/>
            </a:endParaRPr>
          </a:p>
        </p:txBody>
      </p:sp>
      <p:sp>
        <p:nvSpPr>
          <p:cNvPr id="10" name="矩形: 圓角 9"/>
          <p:cNvSpPr/>
          <p:nvPr/>
        </p:nvSpPr>
        <p:spPr>
          <a:xfrm>
            <a:off x="2564296" y="1660673"/>
            <a:ext cx="4569567" cy="6311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zh-TW" altLang="en-US" sz="2400" dirty="0">
                <a:latin typeface="DFKai-SB" panose="03000509000000000000" pitchFamily="65" charset="-120"/>
                <a:ea typeface="DFKai-SB" panose="03000509000000000000" pitchFamily="65" charset="-120"/>
              </a:rPr>
              <a:t>單元主題： </a:t>
            </a:r>
            <a:r>
              <a:rPr lang="zh-TW" altLang="en-US" sz="2400" dirty="0">
                <a:solidFill>
                  <a:schemeClr val="tx1"/>
                </a:solidFill>
                <a:latin typeface="DFKai-SB" panose="03000509000000000000" pitchFamily="65" charset="-120"/>
                <a:ea typeface="DFKai-SB" panose="03000509000000000000" pitchFamily="65" charset="-120"/>
              </a:rPr>
              <a:t>名家經典</a:t>
            </a:r>
            <a:endParaRPr lang="en-US" sz="2400" dirty="0">
              <a:solidFill>
                <a:schemeClr val="tx1"/>
              </a:solidFill>
              <a:latin typeface="DFKai-SB" panose="03000509000000000000" pitchFamily="65" charset="-120"/>
              <a:ea typeface="DFKai-SB" panose="03000509000000000000" pitchFamily="65" charset="-120"/>
            </a:endParaRPr>
          </a:p>
        </p:txBody>
      </p:sp>
      <p:sp>
        <p:nvSpPr>
          <p:cNvPr id="11" name="矩形: 圓角 10"/>
          <p:cNvSpPr/>
          <p:nvPr/>
        </p:nvSpPr>
        <p:spPr>
          <a:xfrm>
            <a:off x="228123" y="1660673"/>
            <a:ext cx="2256660" cy="63118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r>
              <a:rPr lang="zh-TW" altLang="en-US" sz="2400" dirty="0">
                <a:latin typeface="DFKai-SB" panose="03000509000000000000" pitchFamily="65" charset="-120"/>
                <a:ea typeface="DFKai-SB" panose="03000509000000000000" pitchFamily="65" charset="-120"/>
              </a:rPr>
              <a:t>年級：小六</a:t>
            </a:r>
            <a:endParaRPr lang="en-US" sz="2400" dirty="0">
              <a:latin typeface="DFKai-SB" panose="03000509000000000000" pitchFamily="65" charset="-120"/>
              <a:ea typeface="DFKai-SB" panose="03000509000000000000" pitchFamily="65" charset="-120"/>
            </a:endParaRPr>
          </a:p>
        </p:txBody>
      </p:sp>
      <p:sp>
        <p:nvSpPr>
          <p:cNvPr id="12" name="矩形: 圓角 11"/>
          <p:cNvSpPr/>
          <p:nvPr/>
        </p:nvSpPr>
        <p:spPr>
          <a:xfrm>
            <a:off x="3250096" y="3955774"/>
            <a:ext cx="3883766" cy="1461052"/>
          </a:xfrm>
          <a:prstGeom prst="roundRect">
            <a:avLst>
              <a:gd name="adj" fmla="val 14237"/>
            </a:avLst>
          </a:prstGeom>
          <a:solidFill>
            <a:schemeClr val="bg1"/>
          </a:solidFill>
          <a:ln w="38100">
            <a:solidFill>
              <a:srgbClr val="FF9933"/>
            </a:solidFill>
          </a:ln>
        </p:spPr>
        <p:style>
          <a:lnRef idx="2">
            <a:schemeClr val="accent4"/>
          </a:lnRef>
          <a:fillRef idx="1">
            <a:schemeClr val="lt1"/>
          </a:fillRef>
          <a:effectRef idx="0">
            <a:schemeClr val="accent4"/>
          </a:effectRef>
          <a:fontRef idx="minor">
            <a:schemeClr val="dk1"/>
          </a:fontRef>
        </p:style>
        <p:txBody>
          <a:bodyPr rtlCol="0" anchor="t"/>
          <a:lstStyle/>
          <a:p>
            <a:r>
              <a:rPr lang="zh-TW" altLang="en-US" sz="2400" dirty="0">
                <a:latin typeface="DFKai-SB" panose="03000509000000000000" pitchFamily="65" charset="-120"/>
                <a:ea typeface="DFKai-SB" panose="03000509000000000000" pitchFamily="65" charset="-120"/>
              </a:rPr>
              <a:t>中醫文化：</a:t>
            </a:r>
            <a:endParaRPr lang="en-US" altLang="zh-TW" sz="24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r>
              <a:rPr lang="zh-TW" altLang="en-US" sz="2400" b="1" dirty="0">
                <a:latin typeface="DFKai-SB" panose="03000509000000000000" pitchFamily="65" charset="-120"/>
                <a:ea typeface="DFKai-SB" panose="03000509000000000000" pitchFamily="65" charset="-120"/>
              </a:rPr>
              <a:t>七情理論</a:t>
            </a:r>
            <a:r>
              <a:rPr lang="en-US" altLang="zh-TW" sz="2400" b="1"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喜、怒、憂、思、悲、恐、驚</a:t>
            </a:r>
            <a:endParaRPr lang="en-US" altLang="zh-TW" sz="2400" dirty="0">
              <a:latin typeface="DFKai-SB" panose="03000509000000000000" pitchFamily="65" charset="-120"/>
              <a:ea typeface="DFKai-SB" panose="03000509000000000000" pitchFamily="65" charset="-120"/>
            </a:endParaRPr>
          </a:p>
        </p:txBody>
      </p:sp>
      <p:sp>
        <p:nvSpPr>
          <p:cNvPr id="13" name="矩形: 圓角 12"/>
          <p:cNvSpPr/>
          <p:nvPr/>
        </p:nvSpPr>
        <p:spPr>
          <a:xfrm>
            <a:off x="3250096" y="5496338"/>
            <a:ext cx="3883766" cy="1113183"/>
          </a:xfrm>
          <a:prstGeom prst="roundRect">
            <a:avLst>
              <a:gd name="adj" fmla="val 14237"/>
            </a:avLst>
          </a:prstGeom>
          <a:solidFill>
            <a:schemeClr val="bg1"/>
          </a:solidFill>
          <a:ln w="38100">
            <a:solidFill>
              <a:srgbClr val="FF9933"/>
            </a:solidFill>
          </a:ln>
        </p:spPr>
        <p:style>
          <a:lnRef idx="2">
            <a:schemeClr val="accent4"/>
          </a:lnRef>
          <a:fillRef idx="1">
            <a:schemeClr val="lt1"/>
          </a:fillRef>
          <a:effectRef idx="0">
            <a:schemeClr val="accent4"/>
          </a:effectRef>
          <a:fontRef idx="minor">
            <a:schemeClr val="dk1"/>
          </a:fontRef>
        </p:style>
        <p:txBody>
          <a:bodyPr rtlCol="0" anchor="t"/>
          <a:lstStyle/>
          <a:p>
            <a:r>
              <a:rPr lang="zh-TW" altLang="en-US" sz="2400" dirty="0">
                <a:latin typeface="DFKai-SB" panose="03000509000000000000" pitchFamily="65" charset="-120"/>
                <a:ea typeface="DFKai-SB" panose="03000509000000000000" pitchFamily="65" charset="-120"/>
              </a:rPr>
              <a:t>價值觀和態度：</a:t>
            </a:r>
            <a:endParaRPr lang="en-US" altLang="zh-TW" sz="24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r>
              <a:rPr lang="zh-TW" altLang="en-US" sz="2400" b="1" dirty="0">
                <a:latin typeface="DFKai-SB" panose="03000509000000000000" pitchFamily="65" charset="-120"/>
                <a:ea typeface="DFKai-SB" panose="03000509000000000000" pitchFamily="65" charset="-120"/>
              </a:rPr>
              <a:t>仁愛</a:t>
            </a:r>
            <a:endParaRPr lang="en-US" altLang="zh-TW" sz="2400" b="1" dirty="0">
              <a:latin typeface="DFKai-SB" panose="03000509000000000000" pitchFamily="65" charset="-120"/>
              <a:ea typeface="DFKai-SB" panose="03000509000000000000" pitchFamily="65" charset="-120"/>
            </a:endParaRPr>
          </a:p>
        </p:txBody>
      </p:sp>
      <p:sp>
        <p:nvSpPr>
          <p:cNvPr id="14" name="矩形: 圓角 13"/>
          <p:cNvSpPr/>
          <p:nvPr/>
        </p:nvSpPr>
        <p:spPr>
          <a:xfrm>
            <a:off x="3250096" y="2410183"/>
            <a:ext cx="3883766" cy="1461052"/>
          </a:xfrm>
          <a:prstGeom prst="roundRect">
            <a:avLst>
              <a:gd name="adj" fmla="val 14237"/>
            </a:avLst>
          </a:prstGeom>
          <a:solidFill>
            <a:schemeClr val="bg1"/>
          </a:solidFill>
          <a:ln w="38100">
            <a:solidFill>
              <a:srgbClr val="FF9933"/>
            </a:solidFill>
          </a:ln>
        </p:spPr>
        <p:style>
          <a:lnRef idx="2">
            <a:schemeClr val="accent4"/>
          </a:lnRef>
          <a:fillRef idx="1">
            <a:schemeClr val="lt1"/>
          </a:fillRef>
          <a:effectRef idx="0">
            <a:schemeClr val="accent4"/>
          </a:effectRef>
          <a:fontRef idx="minor">
            <a:schemeClr val="dk1"/>
          </a:fontRef>
        </p:style>
        <p:txBody>
          <a:bodyPr rtlCol="0" anchor="t"/>
          <a:lstStyle/>
          <a:p>
            <a:r>
              <a:rPr lang="zh-TW" altLang="en-US" sz="2400" dirty="0">
                <a:latin typeface="DFKai-SB" panose="03000509000000000000" pitchFamily="65" charset="-120"/>
                <a:ea typeface="DFKai-SB" panose="03000509000000000000" pitchFamily="65" charset="-120"/>
              </a:rPr>
              <a:t>語文學習：</a:t>
            </a:r>
            <a:endParaRPr lang="en-US" altLang="zh-TW" sz="24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r>
              <a:rPr lang="zh-TW" altLang="en-US" sz="2400" dirty="0">
                <a:solidFill>
                  <a:schemeClr val="tx1"/>
                </a:solidFill>
                <a:latin typeface="DFKai-SB" panose="03000509000000000000" pitchFamily="65" charset="-120"/>
                <a:ea typeface="DFKai-SB" panose="03000509000000000000" pitchFamily="65" charset="-120"/>
              </a:rPr>
              <a:t>學習借景抒情的寫作方法</a:t>
            </a:r>
            <a:endParaRPr lang="en-US" altLang="zh-TW" sz="2400" dirty="0">
              <a:solidFill>
                <a:schemeClr val="tx1"/>
              </a:solidFill>
              <a:latin typeface="DFKai-SB" panose="03000509000000000000" pitchFamily="65" charset="-120"/>
              <a:ea typeface="DFKai-SB" panose="03000509000000000000" pitchFamily="65" charset="-120"/>
            </a:endParaRPr>
          </a:p>
          <a:p>
            <a:r>
              <a:rPr lang="zh-TW" altLang="en-US" sz="2400" dirty="0">
                <a:solidFill>
                  <a:schemeClr val="tx1"/>
                </a:solidFill>
                <a:latin typeface="DFKai-SB" panose="03000509000000000000" pitchFamily="65" charset="-120"/>
                <a:ea typeface="DFKai-SB" panose="03000509000000000000" pitchFamily="65" charset="-120"/>
              </a:rPr>
              <a:t>明白作者的情感</a:t>
            </a:r>
            <a:endParaRPr lang="en-US" altLang="zh-TW" sz="2400" dirty="0">
              <a:solidFill>
                <a:schemeClr val="tx1"/>
              </a:solidFill>
              <a:latin typeface="DFKai-SB" panose="03000509000000000000" pitchFamily="65" charset="-120"/>
              <a:ea typeface="DFKai-SB" panose="03000509000000000000" pitchFamily="65" charset="-120"/>
            </a:endParaRPr>
          </a:p>
        </p:txBody>
      </p:sp>
      <p:pic>
        <p:nvPicPr>
          <p:cNvPr id="2" name="圖片 1"/>
          <p:cNvPicPr>
            <a:picLocks noChangeAspect="1"/>
          </p:cNvPicPr>
          <p:nvPr/>
        </p:nvPicPr>
        <p:blipFill>
          <a:blip r:embed="rId3"/>
          <a:stretch>
            <a:fillRect/>
          </a:stretch>
        </p:blipFill>
        <p:spPr>
          <a:xfrm>
            <a:off x="7334774" y="3048780"/>
            <a:ext cx="4657681" cy="2645973"/>
          </a:xfrm>
          <a:prstGeom prst="rect">
            <a:avLst/>
          </a:prstGeom>
        </p:spPr>
      </p:pic>
      <p:cxnSp>
        <p:nvCxnSpPr>
          <p:cNvPr id="5" name="直線單箭頭接點 4"/>
          <p:cNvCxnSpPr/>
          <p:nvPr/>
        </p:nvCxnSpPr>
        <p:spPr>
          <a:xfrm>
            <a:off x="7133862" y="4740965"/>
            <a:ext cx="2010138" cy="37768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5" name="Rectangle 5"/>
          <p:cNvSpPr/>
          <p:nvPr/>
        </p:nvSpPr>
        <p:spPr>
          <a:xfrm>
            <a:off x="9942666" y="5694753"/>
            <a:ext cx="2249334"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TW" altLang="en-US" sz="1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小學教育課程指引 </a:t>
            </a:r>
            <a:r>
              <a:rPr kumimoji="0" lang="en-US" altLang="zh-TW" sz="1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P.</a:t>
            </a:r>
            <a:r>
              <a:rPr lang="en-US" altLang="zh-TW" sz="1400" dirty="0">
                <a:solidFill>
                  <a:prstClr val="black"/>
                </a:solidFill>
                <a:latin typeface="DFKai-SB" panose="03000509000000000000" pitchFamily="65" charset="-120"/>
                <a:ea typeface="DFKai-SB" panose="03000509000000000000" pitchFamily="65" charset="-120"/>
              </a:rPr>
              <a:t>1-20</a:t>
            </a:r>
            <a:endParaRPr kumimoji="0" lang="zh-HK" altLang="en-US" sz="1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75130"/>
            <a:ext cx="12192000" cy="350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 name="图片 4" descr="b6b925cb60a8b96564bd62647d05bc1f"/>
          <p:cNvPicPr>
            <a:picLocks noChangeAspect="1"/>
          </p:cNvPicPr>
          <p:nvPr/>
        </p:nvPicPr>
        <p:blipFill>
          <a:blip r:embed="rId3"/>
          <a:srcRect r="45802"/>
          <a:stretch>
            <a:fillRect/>
          </a:stretch>
        </p:blipFill>
        <p:spPr>
          <a:xfrm rot="12960000" flipH="1">
            <a:off x="-773031" y="736452"/>
            <a:ext cx="2602230" cy="4801870"/>
          </a:xfrm>
          <a:prstGeom prst="rect">
            <a:avLst/>
          </a:prstGeom>
        </p:spPr>
      </p:pic>
      <p:pic>
        <p:nvPicPr>
          <p:cNvPr id="7" name="图片 6" descr="b6b925cb60a8b96564bd62647d05bc1f"/>
          <p:cNvPicPr>
            <a:picLocks noChangeAspect="1"/>
          </p:cNvPicPr>
          <p:nvPr/>
        </p:nvPicPr>
        <p:blipFill>
          <a:blip r:embed="rId3"/>
          <a:srcRect r="45802"/>
          <a:stretch>
            <a:fillRect/>
          </a:stretch>
        </p:blipFill>
        <p:spPr>
          <a:xfrm rot="12960000" flipH="1">
            <a:off x="9719481" y="736451"/>
            <a:ext cx="2602230" cy="4801870"/>
          </a:xfrm>
          <a:prstGeom prst="rect">
            <a:avLst/>
          </a:prstGeom>
        </p:spPr>
      </p:pic>
      <p:sp>
        <p:nvSpPr>
          <p:cNvPr id="8" name="橢圓 7"/>
          <p:cNvSpPr/>
          <p:nvPr/>
        </p:nvSpPr>
        <p:spPr>
          <a:xfrm>
            <a:off x="2591653" y="2856853"/>
            <a:ext cx="1292193" cy="1298377"/>
          </a:xfrm>
          <a:prstGeom prst="ellipse">
            <a:avLst/>
          </a:prstGeom>
          <a:ln w="28575"/>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5400" b="1" dirty="0">
                <a:solidFill>
                  <a:schemeClr val="accent4"/>
                </a:solidFill>
                <a:latin typeface="Arial Narrow" panose="020B0606020202030204" pitchFamily="34" charset="0"/>
              </a:rPr>
              <a:t>2</a:t>
            </a:r>
            <a:endParaRPr lang="zh-TW" altLang="en-US" sz="5400" b="1" cap="none" spc="0" dirty="0">
              <a:solidFill>
                <a:schemeClr val="accent4"/>
              </a:solidFill>
              <a:effectLst/>
              <a:latin typeface="Arial Narrow" panose="020B0606020202030204" pitchFamily="34" charset="0"/>
            </a:endParaRPr>
          </a:p>
        </p:txBody>
      </p:sp>
      <p:sp>
        <p:nvSpPr>
          <p:cNvPr id="9" name="文本框 1"/>
          <p:cNvSpPr txBox="1"/>
          <p:nvPr/>
        </p:nvSpPr>
        <p:spPr>
          <a:xfrm>
            <a:off x="4254795" y="2695150"/>
            <a:ext cx="8428817" cy="1460080"/>
          </a:xfrm>
          <a:prstGeom prst="rect">
            <a:avLst/>
          </a:prstGeom>
          <a:noFill/>
        </p:spPr>
        <p:txBody>
          <a:bodyPr wrap="square" rtlCol="0">
            <a:spAutoFit/>
          </a:bodyPr>
          <a:lstStyle/>
          <a:p>
            <a:pPr>
              <a:lnSpc>
                <a:spcPct val="170000"/>
              </a:lnSpc>
              <a:defRPr/>
            </a:pPr>
            <a:r>
              <a:rPr lang="zh-TW" altLang="en-US" sz="2800" dirty="0">
                <a:solidFill>
                  <a:prstClr val="black"/>
                </a:solidFill>
                <a:latin typeface="DFKai-SB" panose="03000509000000000000" pitchFamily="65" charset="-120"/>
                <a:ea typeface="DFKai-SB" panose="03000509000000000000" pitchFamily="65" charset="-120"/>
                <a:cs typeface="楷体" panose="02010609060101010101" charset="-122"/>
              </a:rPr>
              <a:t>以</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導</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拓</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融</a:t>
            </a:r>
            <a:r>
              <a:rPr lang="zh-CN" altLang="en-US" sz="2800" b="1" dirty="0">
                <a:solidFill>
                  <a:srgbClr val="00B050"/>
                </a:solidFill>
                <a:latin typeface="DFKai-SB" panose="03000509000000000000" pitchFamily="65" charset="-120"/>
                <a:ea typeface="DFKai-SB" panose="03000509000000000000" pitchFamily="65" charset="-120"/>
                <a:cs typeface="楷体" panose="02010609060101010101" charset="-122"/>
              </a:rPr>
              <a:t>」</a:t>
            </a:r>
            <a:r>
              <a:rPr lang="zh-TW" altLang="en-US" sz="2800" dirty="0">
                <a:solidFill>
                  <a:prstClr val="black"/>
                </a:solidFill>
                <a:latin typeface="DFKai-SB" panose="03000509000000000000" pitchFamily="65" charset="-120"/>
                <a:ea typeface="DFKai-SB" panose="03000509000000000000" pitchFamily="65" charset="-120"/>
              </a:rPr>
              <a:t>策略</a:t>
            </a:r>
            <a:endParaRPr lang="en-US" altLang="zh-CN" sz="2800" dirty="0">
              <a:solidFill>
                <a:prstClr val="black"/>
              </a:solidFill>
              <a:latin typeface="DFKai-SB" panose="03000509000000000000" pitchFamily="65" charset="-120"/>
              <a:ea typeface="DFKai-SB" panose="03000509000000000000" pitchFamily="65" charset="-120"/>
            </a:endParaRPr>
          </a:p>
          <a:p>
            <a:pPr lvl="0">
              <a:lnSpc>
                <a:spcPct val="170000"/>
              </a:lnSpc>
              <a:defRPr/>
            </a:pPr>
            <a:r>
              <a:rPr lang="zh-TW" altLang="en-US" sz="2800" dirty="0">
                <a:solidFill>
                  <a:prstClr val="black"/>
                </a:solidFill>
                <a:latin typeface="DFKai-SB" panose="03000509000000000000" pitchFamily="65" charset="-120"/>
                <a:ea typeface="DFKai-SB" panose="03000509000000000000" pitchFamily="65" charset="-120"/>
                <a:sym typeface="+mn-ea"/>
              </a:rPr>
              <a:t>在中國語文科有機融入</a:t>
            </a:r>
            <a:r>
              <a:rPr lang="zh-CN" altLang="en-US" sz="2800" dirty="0">
                <a:solidFill>
                  <a:prstClr val="black"/>
                </a:solidFill>
                <a:latin typeface="DFKai-SB" panose="03000509000000000000" pitchFamily="65" charset="-120"/>
                <a:ea typeface="DFKai-SB" panose="03000509000000000000" pitchFamily="65" charset="-120"/>
                <a:sym typeface="+mn-ea"/>
              </a:rPr>
              <a:t>價值觀教育</a:t>
            </a:r>
            <a:endParaRPr lang="zh-CN" altLang="en-US" sz="2800" dirty="0">
              <a:solidFill>
                <a:prstClr val="black"/>
              </a:solidFill>
              <a:latin typeface="DFKai-SB" panose="03000509000000000000" pitchFamily="65" charset="-120"/>
              <a:ea typeface="DFKai-SB" panose="03000509000000000000" pitchFamily="65" charset="-120"/>
            </a:endParaRPr>
          </a:p>
        </p:txBody>
      </p:sp>
      <p:sp>
        <p:nvSpPr>
          <p:cNvPr id="10" name="标题 8"/>
          <p:cNvSpPr>
            <a:spLocks noGrp="1"/>
          </p:cNvSpPr>
          <p:nvPr>
            <p:ph type="title"/>
          </p:nvPr>
        </p:nvSpPr>
        <p:spPr>
          <a:xfrm>
            <a:off x="2348113" y="0"/>
            <a:ext cx="8389565" cy="1375410"/>
          </a:xfrm>
        </p:spPr>
        <p:txBody>
          <a:bodyPr>
            <a:noAutofit/>
          </a:bodyPr>
          <a:lstStyle/>
          <a:p>
            <a:pPr algn="ctr">
              <a:lnSpc>
                <a:spcPct val="110000"/>
              </a:lnSpc>
            </a:pPr>
            <a:r>
              <a:rPr lang="zh-CN" altLang="en-US" sz="4000" b="1" dirty="0">
                <a:solidFill>
                  <a:schemeClr val="tx1"/>
                </a:solidFill>
                <a:effectLst/>
                <a:latin typeface="DFKai-SB" panose="03000509000000000000" pitchFamily="65" charset="-120"/>
                <a:ea typeface="DFKai-SB" panose="03000509000000000000" pitchFamily="65" charset="-120"/>
              </a:rPr>
              <a:t>鳳溪創新小學</a:t>
            </a:r>
            <a:br>
              <a:rPr lang="en-US" altLang="zh-CN" sz="4000" b="1" dirty="0">
                <a:solidFill>
                  <a:schemeClr val="tx1"/>
                </a:solidFill>
                <a:effectLst/>
                <a:latin typeface="楷体" panose="02010609060101010101" charset="-122"/>
                <a:ea typeface="楷体" panose="02010609060101010101" charset="-122"/>
              </a:rPr>
            </a:br>
            <a:r>
              <a:rPr lang="zh-TW" altLang="en-US" sz="4000" b="1" dirty="0">
                <a:solidFill>
                  <a:schemeClr val="tx1"/>
                </a:solidFill>
                <a:effectLst/>
                <a:latin typeface="DFKai-SB" panose="03000509000000000000" pitchFamily="65" charset="-120"/>
                <a:ea typeface="DFKai-SB" panose="03000509000000000000" pitchFamily="65" charset="-120"/>
              </a:rPr>
              <a:t>「</a:t>
            </a:r>
            <a:r>
              <a:rPr lang="en-US" altLang="zh-TW" sz="4000" b="1" dirty="0">
                <a:solidFill>
                  <a:schemeClr val="tx1"/>
                </a:solidFill>
                <a:effectLst/>
                <a:latin typeface="DFKai-SB" panose="03000509000000000000" pitchFamily="65" charset="-120"/>
                <a:ea typeface="DFKai-SB" panose="03000509000000000000" pitchFamily="65" charset="-120"/>
              </a:rPr>
              <a:t>《</a:t>
            </a:r>
            <a:r>
              <a:rPr lang="zh-TW" altLang="en-US" sz="4000" b="1" dirty="0">
                <a:solidFill>
                  <a:schemeClr val="tx1"/>
                </a:solidFill>
                <a:effectLst/>
                <a:latin typeface="DFKai-SB" panose="03000509000000000000" pitchFamily="65" charset="-120"/>
                <a:ea typeface="DFKai-SB" panose="03000509000000000000" pitchFamily="65" charset="-120"/>
              </a:rPr>
              <a:t>紅樓夢</a:t>
            </a:r>
            <a:r>
              <a:rPr lang="en-US" altLang="zh-TW" sz="4000" b="1" dirty="0">
                <a:solidFill>
                  <a:schemeClr val="tx1"/>
                </a:solidFill>
                <a:effectLst/>
                <a:latin typeface="DFKai-SB" panose="03000509000000000000" pitchFamily="65" charset="-120"/>
                <a:ea typeface="DFKai-SB" panose="03000509000000000000" pitchFamily="65" charset="-120"/>
              </a:rPr>
              <a:t>》</a:t>
            </a:r>
            <a:r>
              <a:rPr lang="en-US" altLang="zh-TW" dirty="0">
                <a:solidFill>
                  <a:srgbClr val="1C242F"/>
                </a:solidFill>
                <a:effectLst/>
                <a:latin typeface="Arial" panose="020B0604020202020204" pitchFamily="34" charset="0"/>
                <a:ea typeface="DFKai-SB" panose="03000509000000000000" pitchFamily="65" charset="-120"/>
                <a:cs typeface="Arial" panose="020B0604020202020204" pitchFamily="34" charset="0"/>
              </a:rPr>
              <a:t> x</a:t>
            </a:r>
            <a:r>
              <a:rPr lang="en-US" altLang="zh-TW" sz="4000" b="1" dirty="0">
                <a:solidFill>
                  <a:schemeClr val="tx1"/>
                </a:solidFill>
                <a:effectLst/>
                <a:latin typeface="DFKai-SB" panose="03000509000000000000" pitchFamily="65" charset="-120"/>
                <a:ea typeface="DFKai-SB" panose="03000509000000000000" pitchFamily="65" charset="-120"/>
              </a:rPr>
              <a:t> </a:t>
            </a:r>
            <a:r>
              <a:rPr lang="zh-TW" altLang="en-US" sz="4000" b="1" dirty="0">
                <a:solidFill>
                  <a:schemeClr val="tx1"/>
                </a:solidFill>
                <a:effectLst/>
                <a:latin typeface="DFKai-SB" panose="03000509000000000000" pitchFamily="65" charset="-120"/>
                <a:ea typeface="DFKai-SB" panose="03000509000000000000" pitchFamily="65" charset="-120"/>
              </a:rPr>
              <a:t>中醫文化課程」</a:t>
            </a:r>
            <a:endParaRPr lang="zh-CN" altLang="en-US" sz="4000" b="1" dirty="0">
              <a:solidFill>
                <a:schemeClr val="tx1"/>
              </a:solidFill>
              <a:effectLst/>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a:spLocks noGrp="1"/>
          </p:cNvSpPr>
          <p:nvPr>
            <p:ph type="title"/>
          </p:nvPr>
        </p:nvSpPr>
        <p:spPr>
          <a:xfrm>
            <a:off x="1414130" y="208748"/>
            <a:ext cx="10263520" cy="635772"/>
          </a:xfrm>
        </p:spPr>
        <p:txBody>
          <a:bodyPr>
            <a:noAutofit/>
          </a:body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endParaRPr b="1" dirty="0">
              <a:solidFill>
                <a:schemeClr val="tx1"/>
              </a:solidFill>
              <a:latin typeface="DFKai-SB" panose="03000509000000000000" pitchFamily="65" charset="-120"/>
              <a:ea typeface="DFKai-SB" panose="03000509000000000000" pitchFamily="65" charset="-120"/>
              <a:cs typeface="楷体" panose="02010609060101010101" charset="-122"/>
            </a:endParaRPr>
          </a:p>
        </p:txBody>
      </p:sp>
      <p:pic>
        <p:nvPicPr>
          <p:cNvPr id="7" name="圖片 6"/>
          <p:cNvPicPr>
            <a:picLocks noChangeAspect="1"/>
          </p:cNvPicPr>
          <p:nvPr/>
        </p:nvPicPr>
        <p:blipFill>
          <a:blip r:embed="rId3"/>
          <a:stretch>
            <a:fillRect/>
          </a:stretch>
        </p:blipFill>
        <p:spPr>
          <a:xfrm>
            <a:off x="458507" y="1612985"/>
            <a:ext cx="4867970" cy="4366699"/>
          </a:xfrm>
          <a:prstGeom prst="rect">
            <a:avLst/>
          </a:prstGeom>
        </p:spPr>
      </p:pic>
      <p:sp>
        <p:nvSpPr>
          <p:cNvPr id="11" name="矩形: 圓角 10"/>
          <p:cNvSpPr/>
          <p:nvPr/>
        </p:nvSpPr>
        <p:spPr>
          <a:xfrm>
            <a:off x="5162550" y="5321640"/>
            <a:ext cx="6893613" cy="146931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algn="ctr"/>
            <a:r>
              <a:rPr lang="zh-TW" altLang="en-US" sz="3600" u="sng" dirty="0">
                <a:latin typeface="DFKai-SB" panose="03000509000000000000" pitchFamily="65" charset="-120"/>
                <a:ea typeface="DFKai-SB" panose="03000509000000000000" pitchFamily="65" charset="-120"/>
              </a:rPr>
              <a:t>導</a:t>
            </a:r>
            <a:endParaRPr lang="en-US" altLang="zh-TW" sz="3600" u="sng" dirty="0">
              <a:latin typeface="DFKai-SB" panose="03000509000000000000" pitchFamily="65" charset="-120"/>
              <a:ea typeface="DFKai-SB" panose="03000509000000000000" pitchFamily="65" charset="-120"/>
            </a:endParaRPr>
          </a:p>
          <a:p>
            <a:pPr marL="342900" lvl="0" indent="-342900">
              <a:buFont typeface="Arial" panose="020B0604020202020204" pitchFamily="34" charset="0"/>
              <a:buChar char="•"/>
              <a:defRPr/>
            </a:pPr>
            <a:r>
              <a:rPr lang="zh-TW" altLang="en-US" sz="2200" dirty="0">
                <a:solidFill>
                  <a:prstClr val="black"/>
                </a:solidFill>
                <a:latin typeface="DFKai-SB" panose="03000509000000000000" pitchFamily="65" charset="-120"/>
                <a:ea typeface="DFKai-SB" panose="03000509000000000000" pitchFamily="65" charset="-120"/>
              </a:rPr>
              <a:t>從語文學習出發，引導學生感受作者表達的情意，並進一步思考如何幫助作者排解心中的鬱悶和愁緒。</a:t>
            </a:r>
            <a:endParaRPr lang="en-US" sz="2200" dirty="0">
              <a:solidFill>
                <a:prstClr val="black"/>
              </a:solidFill>
              <a:latin typeface="DFKai-SB" panose="03000509000000000000" pitchFamily="65" charset="-120"/>
              <a:ea typeface="DFKai-SB" panose="03000509000000000000" pitchFamily="65" charset="-120"/>
            </a:endParaRPr>
          </a:p>
        </p:txBody>
      </p:sp>
      <p:sp>
        <p:nvSpPr>
          <p:cNvPr id="15" name="矩形: 圓角 14"/>
          <p:cNvSpPr/>
          <p:nvPr/>
        </p:nvSpPr>
        <p:spPr>
          <a:xfrm>
            <a:off x="5154608" y="3482155"/>
            <a:ext cx="6893613" cy="176286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algn="ctr"/>
            <a:r>
              <a:rPr lang="zh-TW" altLang="en-US" sz="3600" u="sng" dirty="0">
                <a:latin typeface="DFKai-SB" panose="03000509000000000000" pitchFamily="65" charset="-120"/>
                <a:ea typeface="DFKai-SB" panose="03000509000000000000" pitchFamily="65" charset="-120"/>
              </a:rPr>
              <a:t>拓</a:t>
            </a:r>
            <a:endParaRPr lang="en-US" altLang="zh-TW" sz="3600" u="sng"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與專家線上交流</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紅樓夢</a:t>
            </a:r>
            <a:r>
              <a:rPr lang="en-US" altLang="zh-TW" sz="2200" dirty="0">
                <a:latin typeface="DFKai-SB" panose="03000509000000000000" pitchFamily="65" charset="-120"/>
                <a:ea typeface="DFKai-SB" panose="03000509000000000000" pitchFamily="65" charset="-120"/>
              </a:rPr>
              <a:t>》</a:t>
            </a:r>
          </a:p>
          <a:p>
            <a:pPr marL="342900" indent="-342900">
              <a:buFont typeface="Arial" panose="020B0604020202020204" pitchFamily="34" charset="0"/>
              <a:buChar char="•"/>
            </a:pP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紅樓夢</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立體場景設計</a:t>
            </a:r>
            <a:endParaRPr lang="en-US" altLang="zh-TW" sz="2200"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角色扮演，活現</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紅樓夢</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人物</a:t>
            </a:r>
            <a:endParaRPr lang="en-US" sz="2200" dirty="0">
              <a:latin typeface="DFKai-SB" panose="03000509000000000000" pitchFamily="65" charset="-120"/>
              <a:ea typeface="DFKai-SB" panose="03000509000000000000" pitchFamily="65" charset="-120"/>
            </a:endParaRPr>
          </a:p>
        </p:txBody>
      </p:sp>
      <p:sp>
        <p:nvSpPr>
          <p:cNvPr id="16" name="矩形: 圓角 15"/>
          <p:cNvSpPr/>
          <p:nvPr/>
        </p:nvSpPr>
        <p:spPr>
          <a:xfrm>
            <a:off x="5134231" y="1612985"/>
            <a:ext cx="6921932" cy="176726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t"/>
          <a:lstStyle/>
          <a:p>
            <a:pPr algn="ctr"/>
            <a:r>
              <a:rPr lang="zh-TW" altLang="en-US" sz="3600" u="sng" dirty="0">
                <a:latin typeface="DFKai-SB" panose="03000509000000000000" pitchFamily="65" charset="-120"/>
                <a:ea typeface="DFKai-SB" panose="03000509000000000000" pitchFamily="65" charset="-120"/>
              </a:rPr>
              <a:t>融</a:t>
            </a:r>
            <a:endParaRPr lang="en-US" altLang="zh-TW" sz="3600" u="sng"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在學校「創新中醫文化館」利用百子櫃認識中藥</a:t>
            </a:r>
            <a:endParaRPr lang="en-US" altLang="zh-TW" sz="2200"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在校園撿拾木棉花，曬製中藥，製作涼茶標本，品嘗涼茶，在生活中感受涼茶文化</a:t>
            </a:r>
            <a:endParaRPr lang="en-US" sz="2200" dirty="0">
              <a:latin typeface="DFKai-SB" panose="03000509000000000000" pitchFamily="65" charset="-120"/>
              <a:ea typeface="DFKai-SB" panose="03000509000000000000" pitchFamily="65" charset="-120"/>
            </a:endParaRPr>
          </a:p>
        </p:txBody>
      </p:sp>
      <p:cxnSp>
        <p:nvCxnSpPr>
          <p:cNvPr id="18" name="直線接點 17"/>
          <p:cNvCxnSpPr>
            <a:stCxn id="16" idx="1"/>
          </p:cNvCxnSpPr>
          <p:nvPr/>
        </p:nvCxnSpPr>
        <p:spPr>
          <a:xfrm flipH="1" flipV="1">
            <a:off x="3323354" y="2114550"/>
            <a:ext cx="1810877" cy="38206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直線接點 18"/>
          <p:cNvCxnSpPr/>
          <p:nvPr/>
        </p:nvCxnSpPr>
        <p:spPr>
          <a:xfrm flipH="1" flipV="1">
            <a:off x="3351674" y="3338876"/>
            <a:ext cx="1782557" cy="65355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直線接點 20"/>
          <p:cNvCxnSpPr/>
          <p:nvPr/>
        </p:nvCxnSpPr>
        <p:spPr>
          <a:xfrm flipH="1" flipV="1">
            <a:off x="3586270" y="4882380"/>
            <a:ext cx="1576280" cy="72527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0"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名家經典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單元為例</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txBox="1"/>
          <p:nvPr/>
        </p:nvSpPr>
        <p:spPr>
          <a:xfrm>
            <a:off x="1414130" y="208748"/>
            <a:ext cx="1026352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endParaRPr lang="zh-TW" altLang="en-US" b="1" dirty="0">
              <a:solidFill>
                <a:schemeClr val="tx1"/>
              </a:solidFill>
              <a:latin typeface="DFKai-SB" panose="03000509000000000000" pitchFamily="65" charset="-120"/>
              <a:ea typeface="DFKai-SB" panose="03000509000000000000" pitchFamily="65" charset="-120"/>
              <a:cs typeface="楷体" panose="02010609060101010101" charset="-122"/>
            </a:endParaRPr>
          </a:p>
        </p:txBody>
      </p:sp>
      <p:sp>
        <p:nvSpPr>
          <p:cNvPr id="6" name="橢圓 5"/>
          <p:cNvSpPr/>
          <p:nvPr/>
        </p:nvSpPr>
        <p:spPr>
          <a:xfrm>
            <a:off x="141392" y="1062445"/>
            <a:ext cx="871869" cy="810249"/>
          </a:xfrm>
          <a:prstGeom prst="ellipse">
            <a:avLst/>
          </a:prstGeom>
          <a:solidFill>
            <a:srgbClr val="FFFFCC"/>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導</a:t>
            </a:r>
            <a:endParaRPr lang="en-US" sz="4400" dirty="0">
              <a:solidFill>
                <a:schemeClr val="tx1"/>
              </a:solidFill>
              <a:latin typeface="DFKai-SB" panose="03000509000000000000" pitchFamily="65" charset="-120"/>
              <a:ea typeface="DFKai-SB" panose="03000509000000000000" pitchFamily="65" charset="-120"/>
            </a:endParaRPr>
          </a:p>
        </p:txBody>
      </p:sp>
      <p:sp>
        <p:nvSpPr>
          <p:cNvPr id="3" name="矩形 2"/>
          <p:cNvSpPr/>
          <p:nvPr/>
        </p:nvSpPr>
        <p:spPr>
          <a:xfrm>
            <a:off x="1050250" y="1613118"/>
            <a:ext cx="7435001"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雨中的紅蓮</a:t>
            </a: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冰心</a:t>
            </a:r>
            <a:endParaRPr lang="en-US" altLang="zh-TW" sz="2400" u="sng"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作者的心情變化：</a:t>
            </a:r>
            <a:br>
              <a:rPr lang="en-US" altLang="zh-TW" sz="2200" dirty="0">
                <a:latin typeface="DFKai-SB" panose="03000509000000000000" pitchFamily="65" charset="-120"/>
                <a:ea typeface="DFKai-SB" panose="03000509000000000000" pitchFamily="65" charset="-120"/>
              </a:rPr>
            </a:br>
            <a:r>
              <a:rPr lang="zh-TW" altLang="en-US" sz="2200" dirty="0">
                <a:latin typeface="DFKai-SB" panose="03000509000000000000" pitchFamily="65" charset="-120"/>
                <a:ea typeface="DFKai-SB" panose="03000509000000000000" pitchFamily="65" charset="-120"/>
              </a:rPr>
              <a:t>煩悶</a:t>
            </a:r>
            <a:r>
              <a:rPr lang="en-US" altLang="zh-TW" sz="2200" dirty="0">
                <a:latin typeface="DFKai-SB" panose="03000509000000000000" pitchFamily="65" charset="-120"/>
                <a:ea typeface="DFKai-SB" panose="03000509000000000000" pitchFamily="65" charset="-120"/>
                <a:sym typeface="Wingdings" panose="05000000000000000000" pitchFamily="2" charset="2"/>
              </a:rPr>
              <a:t></a:t>
            </a:r>
            <a:r>
              <a:rPr lang="zh-TW" altLang="en-US" sz="2200" dirty="0">
                <a:latin typeface="DFKai-SB" panose="03000509000000000000" pitchFamily="65" charset="-120"/>
                <a:ea typeface="DFKai-SB" panose="03000509000000000000" pitchFamily="65" charset="-120"/>
                <a:sym typeface="Wingdings" panose="05000000000000000000" pitchFamily="2" charset="2"/>
              </a:rPr>
              <a:t>仍是不適意</a:t>
            </a:r>
            <a:r>
              <a:rPr lang="en-US" altLang="zh-TW" sz="2200" dirty="0">
                <a:latin typeface="DFKai-SB" panose="03000509000000000000" pitchFamily="65" charset="-120"/>
                <a:ea typeface="DFKai-SB" panose="03000509000000000000" pitchFamily="65" charset="-120"/>
                <a:sym typeface="Wingdings" panose="05000000000000000000" pitchFamily="2" charset="2"/>
              </a:rPr>
              <a:t></a:t>
            </a:r>
            <a:r>
              <a:rPr lang="zh-TW" altLang="en-US" sz="2200" dirty="0">
                <a:latin typeface="DFKai-SB" panose="03000509000000000000" pitchFamily="65" charset="-120"/>
                <a:ea typeface="DFKai-SB" panose="03000509000000000000" pitchFamily="65" charset="-120"/>
                <a:sym typeface="Wingdings" panose="05000000000000000000" pitchFamily="2" charset="2"/>
              </a:rPr>
              <a:t>不寧的心緒消散</a:t>
            </a:r>
            <a:r>
              <a:rPr lang="en-US" altLang="zh-TW" sz="2200" dirty="0">
                <a:latin typeface="DFKai-SB" panose="03000509000000000000" pitchFamily="65" charset="-120"/>
                <a:ea typeface="DFKai-SB" panose="03000509000000000000" pitchFamily="65" charset="-120"/>
                <a:sym typeface="Wingdings" panose="05000000000000000000" pitchFamily="2" charset="2"/>
              </a:rPr>
              <a:t></a:t>
            </a:r>
            <a:r>
              <a:rPr lang="zh-TW" altLang="en-US" sz="2200" dirty="0">
                <a:latin typeface="DFKai-SB" panose="03000509000000000000" pitchFamily="65" charset="-120"/>
                <a:ea typeface="DFKai-SB" panose="03000509000000000000" pitchFamily="65" charset="-120"/>
                <a:sym typeface="Wingdings" panose="05000000000000000000" pitchFamily="2" charset="2"/>
              </a:rPr>
              <a:t>深深地受感動</a:t>
            </a:r>
            <a:endParaRPr lang="en-US" altLang="zh-TW" sz="2200" dirty="0">
              <a:latin typeface="DFKai-SB" panose="03000509000000000000" pitchFamily="65" charset="-120"/>
              <a:ea typeface="DFKai-SB" panose="03000509000000000000" pitchFamily="65" charset="-120"/>
              <a:sym typeface="Wingdings" panose="05000000000000000000" pitchFamily="2" charset="2"/>
            </a:endParaRPr>
          </a:p>
          <a:p>
            <a:endParaRPr lang="en-US" altLang="zh-TW" sz="2200" dirty="0">
              <a:latin typeface="DFKai-SB" panose="03000509000000000000" pitchFamily="65" charset="-120"/>
              <a:ea typeface="DFKai-SB" panose="03000509000000000000" pitchFamily="65" charset="-120"/>
              <a:sym typeface="Wingdings" panose="05000000000000000000" pitchFamily="2" charset="2"/>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作者借景抒情，以紅蓮自比，歌頌母愛的偉大</a:t>
            </a:r>
            <a:endParaRPr lang="en-US" sz="2200" dirty="0">
              <a:latin typeface="DFKai-SB" panose="03000509000000000000" pitchFamily="65" charset="-120"/>
              <a:ea typeface="DFKai-SB" panose="03000509000000000000" pitchFamily="65" charset="-120"/>
            </a:endParaRPr>
          </a:p>
        </p:txBody>
      </p:sp>
      <p:sp>
        <p:nvSpPr>
          <p:cNvPr id="11" name="矩形 10"/>
          <p:cNvSpPr/>
          <p:nvPr/>
        </p:nvSpPr>
        <p:spPr>
          <a:xfrm>
            <a:off x="1050251" y="3522622"/>
            <a:ext cx="7435001" cy="31700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繁星</a:t>
            </a: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巴金</a:t>
            </a:r>
            <a:endParaRPr lang="en-US" altLang="zh-TW" sz="2400" u="sng"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作者三次看星和感受：</a:t>
            </a:r>
            <a:br>
              <a:rPr lang="en-US" altLang="zh-TW" sz="2200" dirty="0">
                <a:latin typeface="DFKai-SB" panose="03000509000000000000" pitchFamily="65" charset="-120"/>
                <a:ea typeface="DFKai-SB" panose="03000509000000000000" pitchFamily="65" charset="-120"/>
              </a:rPr>
            </a:br>
            <a:r>
              <a:rPr lang="en-US" altLang="zh-TW" sz="2200" dirty="0">
                <a:latin typeface="DFKai-SB" panose="03000509000000000000" pitchFamily="65" charset="-120"/>
                <a:ea typeface="DFKai-SB" panose="03000509000000000000" pitchFamily="65" charset="-120"/>
              </a:rPr>
              <a:t>1.</a:t>
            </a:r>
            <a:r>
              <a:rPr lang="zh-TW" altLang="en-US" sz="2200" dirty="0">
                <a:latin typeface="DFKai-SB" panose="03000509000000000000" pitchFamily="65" charset="-120"/>
                <a:ea typeface="DFKai-SB" panose="03000509000000000000" pitchFamily="65" charset="-120"/>
              </a:rPr>
              <a:t>在家裡的庭院</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彷彿回到了母親的懷裏似的</a:t>
            </a:r>
            <a:br>
              <a:rPr lang="en-US" altLang="zh-TW" sz="2200" dirty="0">
                <a:latin typeface="DFKai-SB" panose="03000509000000000000" pitchFamily="65" charset="-120"/>
                <a:ea typeface="DFKai-SB" panose="03000509000000000000" pitchFamily="65" charset="-120"/>
              </a:rPr>
            </a:br>
            <a:r>
              <a:rPr lang="en-US" altLang="zh-TW" sz="2200" dirty="0">
                <a:latin typeface="DFKai-SB" panose="03000509000000000000" pitchFamily="65" charset="-120"/>
                <a:ea typeface="DFKai-SB" panose="03000509000000000000" pitchFamily="65" charset="-120"/>
              </a:rPr>
              <a:t>2.</a:t>
            </a:r>
            <a:r>
              <a:rPr lang="zh-TW" altLang="en-US" sz="2200" dirty="0">
                <a:latin typeface="DFKai-SB" panose="03000509000000000000" pitchFamily="65" charset="-120"/>
                <a:ea typeface="DFKai-SB" panose="03000509000000000000" pitchFamily="65" charset="-120"/>
              </a:rPr>
              <a:t>三年前在南京</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覺得光明無處不在</a:t>
            </a:r>
            <a:br>
              <a:rPr lang="en-US" altLang="zh-TW" sz="2200" dirty="0">
                <a:latin typeface="DFKai-SB" panose="03000509000000000000" pitchFamily="65" charset="-120"/>
                <a:ea typeface="DFKai-SB" panose="03000509000000000000" pitchFamily="65" charset="-120"/>
              </a:rPr>
            </a:br>
            <a:r>
              <a:rPr lang="en-US" altLang="zh-TW" sz="2200" dirty="0">
                <a:latin typeface="DFKai-SB" panose="03000509000000000000" pitchFamily="65" charset="-120"/>
                <a:ea typeface="DFKai-SB" panose="03000509000000000000" pitchFamily="65" charset="-120"/>
              </a:rPr>
              <a:t>3.</a:t>
            </a:r>
            <a:r>
              <a:rPr lang="zh-TW" altLang="en-US" sz="2200" dirty="0">
                <a:latin typeface="DFKai-SB" panose="03000509000000000000" pitchFamily="65" charset="-120"/>
                <a:ea typeface="DFKai-SB" panose="03000509000000000000" pitchFamily="65" charset="-120"/>
              </a:rPr>
              <a:t>如今在海上</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赴外地留學的旅途中</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寂靜、夢幻；覺得自己是一個小孩子，現在睡在母親的懷裏了</a:t>
            </a:r>
            <a:endParaRPr lang="en-US" altLang="zh-TW" sz="2200" dirty="0">
              <a:latin typeface="DFKai-SB" panose="03000509000000000000" pitchFamily="65" charset="-120"/>
              <a:ea typeface="DFKai-SB" panose="03000509000000000000" pitchFamily="65" charset="-120"/>
            </a:endParaRPr>
          </a:p>
          <a:p>
            <a:endParaRPr lang="en-US" altLang="zh-TW" sz="2200" dirty="0">
              <a:latin typeface="DFKai-SB" panose="03000509000000000000" pitchFamily="65" charset="-120"/>
              <a:ea typeface="DFKai-SB" panose="03000509000000000000" pitchFamily="65" charset="-120"/>
              <a:sym typeface="Wingdings" panose="05000000000000000000" pitchFamily="2" charset="2"/>
            </a:endParaRPr>
          </a:p>
          <a:p>
            <a:pPr marL="342900" indent="-342900">
              <a:buFont typeface="Arial" panose="020B0604020202020204" pitchFamily="34" charset="0"/>
              <a:buChar char="•"/>
            </a:pPr>
            <a:r>
              <a:rPr lang="zh-CN" altLang="en-US" sz="2200" dirty="0">
                <a:latin typeface="DFKai-SB" panose="03000509000000000000" pitchFamily="65" charset="-120"/>
                <a:ea typeface="DFKai-SB" panose="03000509000000000000" pitchFamily="65" charset="-120"/>
              </a:rPr>
              <a:t>通過對星空、繁星的細緻描寫，表達作者對美好生活的熱愛和嚮往，同時也通過寫景抒發了淡淡的離情</a:t>
            </a:r>
            <a:endParaRPr lang="en-US" sz="2200" dirty="0">
              <a:latin typeface="DFKai-SB" panose="03000509000000000000" pitchFamily="65" charset="-120"/>
              <a:ea typeface="DFKai-SB" panose="03000509000000000000" pitchFamily="65" charset="-120"/>
            </a:endParaRPr>
          </a:p>
        </p:txBody>
      </p:sp>
      <p:sp>
        <p:nvSpPr>
          <p:cNvPr id="2" name="右大括弧 1"/>
          <p:cNvSpPr/>
          <p:nvPr/>
        </p:nvSpPr>
        <p:spPr>
          <a:xfrm>
            <a:off x="8756373" y="2516944"/>
            <a:ext cx="238945" cy="2645703"/>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 name="文字方塊 4"/>
          <p:cNvSpPr txBox="1"/>
          <p:nvPr/>
        </p:nvSpPr>
        <p:spPr>
          <a:xfrm>
            <a:off x="9431820" y="2516944"/>
            <a:ext cx="1826141" cy="584775"/>
          </a:xfrm>
          <a:prstGeom prst="rect">
            <a:avLst/>
          </a:prstGeom>
          <a:noFill/>
        </p:spPr>
        <p:txBody>
          <a:bodyPr wrap="none" rtlCol="0">
            <a:spAutoFit/>
          </a:bodyPr>
          <a:lstStyle/>
          <a:p>
            <a:r>
              <a:rPr lang="zh-TW" altLang="en-US" sz="3200" dirty="0">
                <a:latin typeface="DFKai-SB" panose="03000509000000000000" pitchFamily="65" charset="-120"/>
                <a:ea typeface="DFKai-SB" panose="03000509000000000000" pitchFamily="65" charset="-120"/>
              </a:rPr>
              <a:t>借景抒</a:t>
            </a:r>
            <a:r>
              <a:rPr lang="zh-TW" altLang="en-US" sz="3200" b="1" u="sng" dirty="0">
                <a:latin typeface="DFKai-SB" panose="03000509000000000000" pitchFamily="65" charset="-120"/>
                <a:ea typeface="DFKai-SB" panose="03000509000000000000" pitchFamily="65" charset="-120"/>
              </a:rPr>
              <a:t>情</a:t>
            </a:r>
            <a:endParaRPr lang="en-US" sz="3200" b="1" u="sng" dirty="0">
              <a:latin typeface="DFKai-SB" panose="03000509000000000000" pitchFamily="65" charset="-120"/>
              <a:ea typeface="DFKai-SB" panose="03000509000000000000" pitchFamily="65" charset="-120"/>
            </a:endParaRPr>
          </a:p>
        </p:txBody>
      </p:sp>
      <p:sp>
        <p:nvSpPr>
          <p:cNvPr id="9" name="文字方塊 8"/>
          <p:cNvSpPr txBox="1"/>
          <p:nvPr/>
        </p:nvSpPr>
        <p:spPr>
          <a:xfrm>
            <a:off x="9281388" y="3486385"/>
            <a:ext cx="2236510" cy="584775"/>
          </a:xfrm>
          <a:prstGeom prst="rect">
            <a:avLst/>
          </a:prstGeom>
          <a:noFill/>
        </p:spPr>
        <p:txBody>
          <a:bodyPr wrap="none" rtlCol="0">
            <a:spAutoFit/>
          </a:bodyPr>
          <a:lstStyle/>
          <a:p>
            <a:r>
              <a:rPr lang="zh-TW" altLang="en-US" sz="3200" dirty="0">
                <a:latin typeface="DFKai-SB" panose="03000509000000000000" pitchFamily="65" charset="-120"/>
                <a:ea typeface="DFKai-SB" panose="03000509000000000000" pitchFamily="65" charset="-120"/>
              </a:rPr>
              <a:t>鬱悶、愁緒</a:t>
            </a:r>
            <a:endParaRPr lang="en-US" sz="3200" b="1" u="sng" dirty="0">
              <a:latin typeface="DFKai-SB" panose="03000509000000000000" pitchFamily="65" charset="-120"/>
              <a:ea typeface="DFKai-SB" panose="03000509000000000000" pitchFamily="65" charset="-120"/>
            </a:endParaRPr>
          </a:p>
        </p:txBody>
      </p:sp>
      <p:sp>
        <p:nvSpPr>
          <p:cNvPr id="10" name="文字方塊 9"/>
          <p:cNvSpPr txBox="1"/>
          <p:nvPr/>
        </p:nvSpPr>
        <p:spPr>
          <a:xfrm>
            <a:off x="9441140" y="4423562"/>
            <a:ext cx="2236510" cy="584775"/>
          </a:xfrm>
          <a:prstGeom prst="rect">
            <a:avLst/>
          </a:prstGeom>
          <a:noFill/>
        </p:spPr>
        <p:txBody>
          <a:bodyPr wrap="none" rtlCol="0">
            <a:spAutoFit/>
          </a:bodyPr>
          <a:lstStyle/>
          <a:p>
            <a:r>
              <a:rPr lang="zh-TW" altLang="en-US" sz="3200" dirty="0">
                <a:latin typeface="DFKai-SB" panose="03000509000000000000" pitchFamily="65" charset="-120"/>
                <a:ea typeface="DFKai-SB" panose="03000509000000000000" pitchFamily="65" charset="-120"/>
              </a:rPr>
              <a:t>如何排解？</a:t>
            </a:r>
            <a:endParaRPr lang="en-US" sz="3200" b="1" u="sng" dirty="0">
              <a:latin typeface="DFKai-SB" panose="03000509000000000000" pitchFamily="65" charset="-120"/>
              <a:ea typeface="DFKai-SB" panose="03000509000000000000" pitchFamily="65" charset="-120"/>
            </a:endParaRPr>
          </a:p>
        </p:txBody>
      </p:sp>
      <p:cxnSp>
        <p:nvCxnSpPr>
          <p:cNvPr id="12" name="直線單箭頭接點 11"/>
          <p:cNvCxnSpPr>
            <a:stCxn id="5" idx="2"/>
          </p:cNvCxnSpPr>
          <p:nvPr/>
        </p:nvCxnSpPr>
        <p:spPr>
          <a:xfrm>
            <a:off x="10344891" y="3101719"/>
            <a:ext cx="0" cy="46818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4" name="直線單箭頭接點 13"/>
          <p:cNvCxnSpPr/>
          <p:nvPr/>
        </p:nvCxnSpPr>
        <p:spPr>
          <a:xfrm>
            <a:off x="10343974" y="4071968"/>
            <a:ext cx="0" cy="46818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5" name="語音泡泡: 橢圓形 14"/>
          <p:cNvSpPr/>
          <p:nvPr/>
        </p:nvSpPr>
        <p:spPr>
          <a:xfrm>
            <a:off x="8342242" y="5201365"/>
            <a:ext cx="2057401" cy="1326299"/>
          </a:xfrm>
          <a:prstGeom prst="wedgeEllipseCallout">
            <a:avLst>
              <a:gd name="adj1" fmla="val 22549"/>
              <a:gd name="adj2" fmla="val -695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400" dirty="0">
                <a:latin typeface="DFKai-SB" panose="03000509000000000000" pitchFamily="65" charset="-120"/>
                <a:ea typeface="DFKai-SB" panose="03000509000000000000" pitchFamily="65" charset="-120"/>
              </a:rPr>
              <a:t>中醫：</a:t>
            </a:r>
            <a:endParaRPr lang="en-US" altLang="zh-TW" sz="2400" dirty="0">
              <a:latin typeface="DFKai-SB" panose="03000509000000000000" pitchFamily="65" charset="-120"/>
              <a:ea typeface="DFKai-SB" panose="03000509000000000000" pitchFamily="65" charset="-120"/>
            </a:endParaRPr>
          </a:p>
          <a:p>
            <a:pPr algn="ctr"/>
            <a:r>
              <a:rPr lang="zh-TW" altLang="en-US" sz="2400" dirty="0">
                <a:latin typeface="DFKai-SB" panose="03000509000000000000" pitchFamily="65" charset="-120"/>
                <a:ea typeface="DFKai-SB" panose="03000509000000000000" pitchFamily="65" charset="-120"/>
              </a:rPr>
              <a:t>七情理論</a:t>
            </a:r>
            <a:endParaRPr lang="en-US" sz="2400" dirty="0">
              <a:latin typeface="DFKai-SB" panose="03000509000000000000" pitchFamily="65" charset="-120"/>
              <a:ea typeface="DFKai-SB" panose="03000509000000000000" pitchFamily="65" charset="-120"/>
            </a:endParaRPr>
          </a:p>
        </p:txBody>
      </p:sp>
      <p:sp>
        <p:nvSpPr>
          <p:cNvPr id="16" name="語音泡泡: 橢圓形 15"/>
          <p:cNvSpPr/>
          <p:nvPr/>
        </p:nvSpPr>
        <p:spPr>
          <a:xfrm>
            <a:off x="10113048" y="5248874"/>
            <a:ext cx="2057401" cy="1326299"/>
          </a:xfrm>
          <a:prstGeom prst="wedgeEllipseCallout">
            <a:avLst>
              <a:gd name="adj1" fmla="val -18514"/>
              <a:gd name="adj2" fmla="val -740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400" dirty="0">
                <a:latin typeface="DFKai-SB" panose="03000509000000000000" pitchFamily="65" charset="-120"/>
                <a:ea typeface="DFKai-SB" panose="03000509000000000000" pitchFamily="65" charset="-120"/>
              </a:rPr>
              <a:t>價值觀：關愛他人</a:t>
            </a:r>
            <a:endParaRPr lang="en-US" sz="2400" dirty="0">
              <a:latin typeface="DFKai-SB" panose="03000509000000000000" pitchFamily="65" charset="-120"/>
              <a:ea typeface="DFKai-SB" panose="03000509000000000000" pitchFamily="65" charset="-120"/>
            </a:endParaRPr>
          </a:p>
        </p:txBody>
      </p:sp>
      <p:sp>
        <p:nvSpPr>
          <p:cNvPr id="17" name="矩形: 圓角 16"/>
          <p:cNvSpPr/>
          <p:nvPr/>
        </p:nvSpPr>
        <p:spPr>
          <a:xfrm>
            <a:off x="8803429" y="1603080"/>
            <a:ext cx="3192428" cy="810243"/>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從語文學習出發，</a:t>
            </a:r>
            <a:endParaRPr kumimoji="0" lang="en-US" altLang="zh-TW"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4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引導學生思考和感受</a:t>
            </a:r>
            <a:endParaRPr kumimoji="0" lang="en-US" sz="20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18"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名家經典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單元為例</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8"/>
          <p:cNvSpPr txBox="1"/>
          <p:nvPr/>
        </p:nvSpPr>
        <p:spPr>
          <a:xfrm>
            <a:off x="1414130" y="208748"/>
            <a:ext cx="1026352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endParaRPr lang="zh-TW" altLang="en-US" b="1" dirty="0">
              <a:solidFill>
                <a:schemeClr val="tx1"/>
              </a:solidFill>
              <a:latin typeface="DFKai-SB" panose="03000509000000000000" pitchFamily="65" charset="-120"/>
              <a:ea typeface="DFKai-SB" panose="03000509000000000000" pitchFamily="65" charset="-120"/>
              <a:cs typeface="楷体" panose="02010609060101010101" charset="-122"/>
            </a:endParaRPr>
          </a:p>
        </p:txBody>
      </p:sp>
      <p:sp>
        <p:nvSpPr>
          <p:cNvPr id="6" name="橢圓 5"/>
          <p:cNvSpPr/>
          <p:nvPr/>
        </p:nvSpPr>
        <p:spPr>
          <a:xfrm>
            <a:off x="89543" y="1022538"/>
            <a:ext cx="871869" cy="810249"/>
          </a:xfrm>
          <a:prstGeom prst="ellipse">
            <a:avLst/>
          </a:prstGeom>
          <a:solidFill>
            <a:srgbClr val="FFFFCC"/>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導</a:t>
            </a:r>
            <a:endParaRPr lang="en-US" sz="4400" dirty="0">
              <a:solidFill>
                <a:schemeClr val="tx1"/>
              </a:solidFill>
              <a:latin typeface="DFKai-SB" panose="03000509000000000000" pitchFamily="65" charset="-120"/>
              <a:ea typeface="DFKai-SB" panose="03000509000000000000" pitchFamily="65" charset="-120"/>
            </a:endParaRPr>
          </a:p>
        </p:txBody>
      </p:sp>
      <p:pic>
        <p:nvPicPr>
          <p:cNvPr id="7" name="圖片 7"/>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7913865" y="1977138"/>
            <a:ext cx="4078110" cy="4816539"/>
          </a:xfrm>
          <a:prstGeom prst="rect">
            <a:avLst/>
          </a:prstGeom>
          <a:noFill/>
          <a:ln>
            <a:solidFill>
              <a:schemeClr val="accent2">
                <a:lumMod val="60000"/>
                <a:lumOff val="40000"/>
              </a:schemeClr>
            </a:solidFill>
          </a:ln>
        </p:spPr>
      </p:pic>
      <p:sp>
        <p:nvSpPr>
          <p:cNvPr id="3" name="矩形 2"/>
          <p:cNvSpPr/>
          <p:nvPr/>
        </p:nvSpPr>
        <p:spPr>
          <a:xfrm>
            <a:off x="835324" y="1675693"/>
            <a:ext cx="4211418" cy="49552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楓橋夜泊</a:t>
            </a: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張繼</a:t>
            </a:r>
            <a:endParaRPr lang="en-US" altLang="zh-TW" sz="2400" u="sng" dirty="0">
              <a:latin typeface="DFKai-SB" panose="03000509000000000000" pitchFamily="65" charset="-120"/>
              <a:ea typeface="DFKai-SB" panose="03000509000000000000" pitchFamily="65" charset="-120"/>
            </a:endParaRPr>
          </a:p>
          <a:p>
            <a:pPr marL="342900" indent="-342900" algn="just">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詩人離開家鄉，乘船到外地，晚上船停泊在楓橋時的所見所聞。通過對楓橋夜景的描繪，詩人抒發了他的客旅愁思。</a:t>
            </a:r>
            <a:endParaRPr lang="en-US" altLang="zh-TW" sz="2200" dirty="0">
              <a:latin typeface="DFKai-SB" panose="03000509000000000000" pitchFamily="65" charset="-120"/>
              <a:ea typeface="DFKai-SB" panose="03000509000000000000" pitchFamily="65" charset="-120"/>
            </a:endParaRPr>
          </a:p>
          <a:p>
            <a:pPr marL="342900" indent="-342900" algn="just">
              <a:buFont typeface="Arial" panose="020B0604020202020204" pitchFamily="34" charset="0"/>
              <a:buChar char="•"/>
            </a:pPr>
            <a:r>
              <a:rPr lang="zh-TW" altLang="en-US" sz="2200" dirty="0">
                <a:latin typeface="DFKai-SB" panose="03000509000000000000" pitchFamily="65" charset="-120"/>
                <a:ea typeface="DFKai-SB" panose="03000509000000000000" pitchFamily="65" charset="-120"/>
              </a:rPr>
              <a:t>詩人以景寫情，選取殘月、啼鳥、白霜、江楓、漁火作背景</a:t>
            </a:r>
            <a:r>
              <a:rPr lang="en-US" altLang="zh-TW" sz="2200" dirty="0">
                <a:latin typeface="DFKai-SB" panose="03000509000000000000" pitchFamily="65" charset="-120"/>
                <a:ea typeface="DFKai-SB" panose="03000509000000000000" pitchFamily="65" charset="-120"/>
              </a:rPr>
              <a:t>……</a:t>
            </a:r>
            <a:r>
              <a:rPr lang="zh-TW" altLang="en-US" sz="2200" dirty="0">
                <a:latin typeface="DFKai-SB" panose="03000509000000000000" pitchFamily="65" charset="-120"/>
                <a:ea typeface="DFKai-SB" panose="03000509000000000000" pitchFamily="65" charset="-120"/>
              </a:rPr>
              <a:t>詩人長夜無眠，隨手記事，營造出旅愁的意境，成為千古絕唱。</a:t>
            </a:r>
            <a:endParaRPr lang="en-US" altLang="zh-TW" sz="2200" dirty="0">
              <a:latin typeface="DFKai-SB" panose="03000509000000000000" pitchFamily="65" charset="-120"/>
              <a:ea typeface="DFKai-SB" panose="03000509000000000000" pitchFamily="65" charset="-120"/>
            </a:endParaRPr>
          </a:p>
          <a:p>
            <a:pPr marL="342900" indent="-342900">
              <a:buFont typeface="Arial" panose="020B0604020202020204" pitchFamily="34" charset="0"/>
              <a:buChar char="•"/>
            </a:pPr>
            <a:endParaRPr lang="en-US" sz="2400" dirty="0">
              <a:latin typeface="DFKai-SB" panose="03000509000000000000" pitchFamily="65" charset="-120"/>
              <a:ea typeface="DFKai-SB" panose="03000509000000000000" pitchFamily="65" charset="-120"/>
            </a:endParaRPr>
          </a:p>
          <a:p>
            <a:r>
              <a:rPr lang="zh-TW" altLang="en-US" sz="1400" dirty="0">
                <a:latin typeface="DFKai-SB" panose="03000509000000000000" pitchFamily="65" charset="-120"/>
                <a:ea typeface="DFKai-SB" panose="03000509000000000000" pitchFamily="65" charset="-120"/>
              </a:rPr>
              <a:t>以上資料出自教育局網頁「建議篇章配套資料」</a:t>
            </a:r>
            <a:r>
              <a:rPr lang="en-US" altLang="zh-TW" sz="1400" dirty="0">
                <a:latin typeface="DFKai-SB" panose="03000509000000000000" pitchFamily="65" charset="-120"/>
                <a:ea typeface="DFKai-SB" panose="03000509000000000000" pitchFamily="65" charset="-120"/>
              </a:rPr>
              <a:t>《</a:t>
            </a:r>
            <a:r>
              <a:rPr lang="zh-TW" altLang="en-US" sz="1400" dirty="0">
                <a:latin typeface="DFKai-SB" panose="03000509000000000000" pitchFamily="65" charset="-120"/>
                <a:ea typeface="DFKai-SB" panose="03000509000000000000" pitchFamily="65" charset="-120"/>
              </a:rPr>
              <a:t>楓橋夜泊</a:t>
            </a:r>
            <a:r>
              <a:rPr lang="en-US" altLang="zh-TW" sz="1400" dirty="0">
                <a:latin typeface="DFKai-SB" panose="03000509000000000000" pitchFamily="65" charset="-120"/>
                <a:ea typeface="DFKai-SB" panose="03000509000000000000" pitchFamily="65" charset="-120"/>
              </a:rPr>
              <a:t>》</a:t>
            </a:r>
            <a:r>
              <a:rPr lang="zh-TW" altLang="en-US" sz="1400" dirty="0">
                <a:latin typeface="DFKai-SB" panose="03000509000000000000" pitchFamily="65" charset="-120"/>
                <a:ea typeface="DFKai-SB" panose="03000509000000000000" pitchFamily="65" charset="-120"/>
              </a:rPr>
              <a:t>賞析：</a:t>
            </a:r>
          </a:p>
          <a:p>
            <a:r>
              <a:rPr lang="en-US" sz="1400" dirty="0">
                <a:latin typeface="Times New Roman" panose="02020603050405020304" pitchFamily="18" charset="0"/>
                <a:ea typeface="DFKai-SB" panose="03000509000000000000" pitchFamily="65" charset="-120"/>
                <a:cs typeface="Times New Roman" panose="02020603050405020304" pitchFamily="18" charset="0"/>
              </a:rPr>
              <a:t>https://www.edb.gov.hk/attachment/tc/curriculum-development/kla/chi-edu/recommended-passages/KS2_12.pdf</a:t>
            </a:r>
          </a:p>
        </p:txBody>
      </p:sp>
      <p:sp>
        <p:nvSpPr>
          <p:cNvPr id="9" name="矩形 8"/>
          <p:cNvSpPr/>
          <p:nvPr/>
        </p:nvSpPr>
        <p:spPr>
          <a:xfrm>
            <a:off x="8122603" y="1515473"/>
            <a:ext cx="3262432" cy="461665"/>
          </a:xfrm>
          <a:prstGeom prst="rect">
            <a:avLst/>
          </a:prstGeom>
        </p:spPr>
        <p:txBody>
          <a:bodyPr wrap="none">
            <a:spAutoFit/>
          </a:bodyPr>
          <a:lstStyle/>
          <a:p>
            <a:pPr algn="ct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紅樓夢</a:t>
            </a:r>
            <a:r>
              <a:rPr lang="en-US" altLang="zh-TW" sz="2400" u="sng" dirty="0">
                <a:latin typeface="DFKai-SB" panose="03000509000000000000" pitchFamily="65" charset="-120"/>
                <a:ea typeface="DFKai-SB" panose="03000509000000000000" pitchFamily="65" charset="-120"/>
              </a:rPr>
              <a:t>‧</a:t>
            </a:r>
            <a:r>
              <a:rPr lang="zh-TW" altLang="en-US" sz="2400" u="sng" dirty="0">
                <a:latin typeface="DFKai-SB" panose="03000509000000000000" pitchFamily="65" charset="-120"/>
                <a:ea typeface="DFKai-SB" panose="03000509000000000000" pitchFamily="65" charset="-120"/>
              </a:rPr>
              <a:t>黛玉葬花</a:t>
            </a:r>
            <a:r>
              <a:rPr lang="en-US" altLang="zh-TW" sz="2400" u="sng" dirty="0">
                <a:latin typeface="DFKai-SB" panose="03000509000000000000" pitchFamily="65" charset="-120"/>
                <a:ea typeface="DFKai-SB" panose="03000509000000000000" pitchFamily="65" charset="-120"/>
              </a:rPr>
              <a:t>》</a:t>
            </a:r>
          </a:p>
        </p:txBody>
      </p:sp>
      <p:sp>
        <p:nvSpPr>
          <p:cNvPr id="13" name="語音泡泡: 橢圓形 12"/>
          <p:cNvSpPr/>
          <p:nvPr/>
        </p:nvSpPr>
        <p:spPr>
          <a:xfrm>
            <a:off x="5046742" y="3054355"/>
            <a:ext cx="2057401" cy="994907"/>
          </a:xfrm>
          <a:prstGeom prst="wedgeEllipseCallout">
            <a:avLst>
              <a:gd name="adj1" fmla="val -2572"/>
              <a:gd name="adj2" fmla="val -695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400" dirty="0">
                <a:latin typeface="DFKai-SB" panose="03000509000000000000" pitchFamily="65" charset="-120"/>
                <a:ea typeface="DFKai-SB" panose="03000509000000000000" pitchFamily="65" charset="-120"/>
              </a:rPr>
              <a:t>中醫：</a:t>
            </a:r>
            <a:endParaRPr lang="en-US" altLang="zh-TW" sz="2400" dirty="0">
              <a:latin typeface="DFKai-SB" panose="03000509000000000000" pitchFamily="65" charset="-120"/>
              <a:ea typeface="DFKai-SB" panose="03000509000000000000" pitchFamily="65" charset="-120"/>
            </a:endParaRPr>
          </a:p>
          <a:p>
            <a:pPr algn="ctr"/>
            <a:r>
              <a:rPr lang="zh-TW" altLang="en-US" sz="2400" dirty="0">
                <a:latin typeface="DFKai-SB" panose="03000509000000000000" pitchFamily="65" charset="-120"/>
                <a:ea typeface="DFKai-SB" panose="03000509000000000000" pitchFamily="65" charset="-120"/>
              </a:rPr>
              <a:t>七情理論</a:t>
            </a:r>
            <a:endParaRPr lang="en-US" sz="2400" dirty="0">
              <a:latin typeface="DFKai-SB" panose="03000509000000000000" pitchFamily="65" charset="-120"/>
              <a:ea typeface="DFKai-SB" panose="03000509000000000000" pitchFamily="65" charset="-120"/>
            </a:endParaRPr>
          </a:p>
        </p:txBody>
      </p:sp>
      <p:sp>
        <p:nvSpPr>
          <p:cNvPr id="14" name="語音泡泡: 橢圓形 13"/>
          <p:cNvSpPr/>
          <p:nvPr/>
        </p:nvSpPr>
        <p:spPr>
          <a:xfrm>
            <a:off x="5771284" y="3969597"/>
            <a:ext cx="2057401" cy="1010350"/>
          </a:xfrm>
          <a:prstGeom prst="wedgeEllipseCallout">
            <a:avLst>
              <a:gd name="adj1" fmla="val 71099"/>
              <a:gd name="adj2" fmla="val -121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400" dirty="0">
                <a:latin typeface="DFKai-SB" panose="03000509000000000000" pitchFamily="65" charset="-120"/>
                <a:ea typeface="DFKai-SB" panose="03000509000000000000" pitchFamily="65" charset="-120"/>
              </a:rPr>
              <a:t>價值觀：</a:t>
            </a:r>
            <a:endParaRPr lang="en-US" altLang="zh-TW" sz="2400" dirty="0">
              <a:latin typeface="DFKai-SB" panose="03000509000000000000" pitchFamily="65" charset="-120"/>
              <a:ea typeface="DFKai-SB" panose="03000509000000000000" pitchFamily="65" charset="-120"/>
            </a:endParaRPr>
          </a:p>
          <a:p>
            <a:pPr algn="ctr"/>
            <a:r>
              <a:rPr lang="zh-TW" altLang="en-US" sz="2400" dirty="0">
                <a:latin typeface="DFKai-SB" panose="03000509000000000000" pitchFamily="65" charset="-120"/>
                <a:ea typeface="DFKai-SB" panose="03000509000000000000" pitchFamily="65" charset="-120"/>
              </a:rPr>
              <a:t>關愛他人</a:t>
            </a:r>
            <a:endParaRPr lang="en-US" altLang="zh-TW" sz="2400" dirty="0">
              <a:latin typeface="DFKai-SB" panose="03000509000000000000" pitchFamily="65" charset="-120"/>
              <a:ea typeface="DFKai-SB" panose="03000509000000000000" pitchFamily="65" charset="-120"/>
            </a:endParaRPr>
          </a:p>
        </p:txBody>
      </p:sp>
      <p:sp>
        <p:nvSpPr>
          <p:cNvPr id="15" name="語音泡泡: 橢圓形 14"/>
          <p:cNvSpPr/>
          <p:nvPr/>
        </p:nvSpPr>
        <p:spPr>
          <a:xfrm>
            <a:off x="4755371" y="4956632"/>
            <a:ext cx="3442148" cy="1728933"/>
          </a:xfrm>
          <a:prstGeom prst="wedgeEllipseCallout">
            <a:avLst>
              <a:gd name="adj1" fmla="val 65768"/>
              <a:gd name="adj2" fmla="val -26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400" dirty="0">
                <a:latin typeface="DFKai-SB" panose="03000509000000000000" pitchFamily="65" charset="-120"/>
                <a:ea typeface="DFKai-SB" panose="03000509000000000000" pitchFamily="65" charset="-120"/>
              </a:rPr>
              <a:t>正面態度：</a:t>
            </a:r>
            <a:endParaRPr lang="en-US" altLang="zh-TW" sz="2400" dirty="0">
              <a:latin typeface="DFKai-SB" panose="03000509000000000000" pitchFamily="65" charset="-120"/>
              <a:ea typeface="DFKai-SB" panose="03000509000000000000" pitchFamily="65" charset="-120"/>
            </a:endParaRPr>
          </a:p>
          <a:p>
            <a:pPr algn="ctr"/>
            <a:r>
              <a:rPr lang="zh-TW" altLang="en-US" sz="2400" dirty="0">
                <a:latin typeface="DFKai-SB" panose="03000509000000000000" pitchFamily="65" charset="-120"/>
                <a:ea typeface="DFKai-SB" panose="03000509000000000000" pitchFamily="65" charset="-120"/>
              </a:rPr>
              <a:t>「人生不如意事十常八九」，應以正面態度面對</a:t>
            </a:r>
            <a:endParaRPr lang="en-US" altLang="zh-TW" sz="2400" dirty="0">
              <a:latin typeface="DFKai-SB" panose="03000509000000000000" pitchFamily="65" charset="-120"/>
              <a:ea typeface="DFKai-SB" panose="03000509000000000000" pitchFamily="65" charset="-120"/>
            </a:endParaRPr>
          </a:p>
        </p:txBody>
      </p:sp>
      <p:grpSp>
        <p:nvGrpSpPr>
          <p:cNvPr id="18" name="群組 17"/>
          <p:cNvGrpSpPr/>
          <p:nvPr/>
        </p:nvGrpSpPr>
        <p:grpSpPr>
          <a:xfrm>
            <a:off x="5234421" y="1826415"/>
            <a:ext cx="2200394" cy="1077218"/>
            <a:chOff x="5173255" y="1519897"/>
            <a:chExt cx="2200394" cy="1077218"/>
          </a:xfrm>
        </p:grpSpPr>
        <p:sp>
          <p:nvSpPr>
            <p:cNvPr id="12" name="文字方塊 11"/>
            <p:cNvSpPr txBox="1"/>
            <p:nvPr/>
          </p:nvSpPr>
          <p:spPr>
            <a:xfrm>
              <a:off x="5246720" y="1519897"/>
              <a:ext cx="2104714" cy="1077218"/>
            </a:xfrm>
            <a:prstGeom prst="rect">
              <a:avLst/>
            </a:prstGeom>
            <a:noFill/>
          </p:spPr>
          <p:txBody>
            <a:bodyPr wrap="square" rtlCol="0">
              <a:spAutoFit/>
            </a:bodyPr>
            <a:lstStyle/>
            <a:p>
              <a:pPr algn="ctr"/>
              <a:r>
                <a:rPr lang="zh-TW" altLang="en-US" sz="3200" dirty="0">
                  <a:latin typeface="DFKai-SB" panose="03000509000000000000" pitchFamily="65" charset="-120"/>
                  <a:ea typeface="DFKai-SB" panose="03000509000000000000" pitchFamily="65" charset="-120"/>
                </a:rPr>
                <a:t>如何排解愁緒？</a:t>
              </a:r>
              <a:endParaRPr lang="en-US" sz="3200" b="1" u="sng" dirty="0">
                <a:latin typeface="DFKai-SB" panose="03000509000000000000" pitchFamily="65" charset="-120"/>
                <a:ea typeface="DFKai-SB" panose="03000509000000000000" pitchFamily="65" charset="-120"/>
              </a:endParaRPr>
            </a:p>
          </p:txBody>
        </p:sp>
        <p:sp>
          <p:nvSpPr>
            <p:cNvPr id="16" name="箭號: 向左 15"/>
            <p:cNvSpPr/>
            <p:nvPr/>
          </p:nvSpPr>
          <p:spPr>
            <a:xfrm>
              <a:off x="5173255" y="1591503"/>
              <a:ext cx="264679" cy="50164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箭號: 向右 16"/>
            <p:cNvSpPr/>
            <p:nvPr/>
          </p:nvSpPr>
          <p:spPr>
            <a:xfrm>
              <a:off x="7108970" y="1556857"/>
              <a:ext cx="264679" cy="50164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9"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名家經典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單元為例</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6"/>
          <p:cNvPicPr>
            <a:picLocks noChangeAspect="1" noChangeArrowheads="1"/>
          </p:cNvPicPr>
          <p:nvPr/>
        </p:nvPicPr>
        <p:blipFill>
          <a:blip r:embed="rId3" cstate="print">
            <a:extLst>
              <a:ext uri="{28A0092B-C50C-407E-A947-70E740481C1C}">
                <a14:useLocalDpi xmlns:a14="http://schemas.microsoft.com/office/drawing/2010/main" val="0"/>
              </a:ext>
            </a:extLst>
          </a:blip>
          <a:srcRect t="-1133" r="3874"/>
          <a:stretch>
            <a:fillRect/>
          </a:stretch>
        </p:blipFill>
        <p:spPr>
          <a:xfrm rot="5400000">
            <a:off x="4482985" y="2564869"/>
            <a:ext cx="3469176" cy="3357684"/>
          </a:xfrm>
          <a:prstGeom prst="rect">
            <a:avLst/>
          </a:prstGeom>
          <a:noFill/>
          <a:ln>
            <a:solidFill>
              <a:schemeClr val="accent2">
                <a:lumMod val="60000"/>
                <a:lumOff val="40000"/>
              </a:schemeClr>
            </a:solidFill>
          </a:ln>
        </p:spPr>
      </p:pic>
      <p:sp>
        <p:nvSpPr>
          <p:cNvPr id="10" name="文本框 9"/>
          <p:cNvSpPr txBox="1"/>
          <p:nvPr/>
        </p:nvSpPr>
        <p:spPr>
          <a:xfrm>
            <a:off x="4533225" y="5981881"/>
            <a:ext cx="3501699" cy="7015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學生</a:t>
            </a:r>
            <a:r>
              <a:rPr kumimoji="0" lang="zh-TW"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製作</a:t>
            </a:r>
            <a:r>
              <a:rPr kumimoji="0" lang="zh-CN"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《紅樓夢》閱讀專題立體場景設計</a:t>
            </a:r>
            <a:r>
              <a:rPr lang="zh-TW" altLang="en-US" sz="1600" dirty="0">
                <a:solidFill>
                  <a:prstClr val="black"/>
                </a:solidFill>
                <a:latin typeface="DFKai-SB" panose="03000509000000000000" pitchFamily="65" charset="-120"/>
                <a:ea typeface="DFKai-SB" panose="03000509000000000000" pitchFamily="65" charset="-120"/>
              </a:rPr>
              <a:t>，</a:t>
            </a:r>
            <a:r>
              <a:rPr lang="zh-TW" altLang="en-US" sz="1600" b="1" dirty="0">
                <a:solidFill>
                  <a:srgbClr val="0070C0"/>
                </a:solidFill>
                <a:latin typeface="DFKai-SB" panose="03000509000000000000" pitchFamily="65" charset="-120"/>
                <a:ea typeface="DFKai-SB" panose="03000509000000000000" pitchFamily="65" charset="-120"/>
              </a:rPr>
              <a:t>引發共鳴</a:t>
            </a:r>
            <a:endParaRPr kumimoji="0" lang="en-US" altLang="zh-CN" sz="1600" b="1" i="0" u="none" strike="noStrike" kern="1200" cap="none" spc="0" normalizeH="0" baseline="0" noProof="0" dirty="0">
              <a:ln>
                <a:noFill/>
              </a:ln>
              <a:solidFill>
                <a:srgbClr val="0070C0"/>
              </a:solidFill>
              <a:effectLst/>
              <a:uLnTx/>
              <a:uFillTx/>
              <a:latin typeface="DFKai-SB" panose="03000509000000000000" pitchFamily="65" charset="-120"/>
              <a:ea typeface="DFKai-SB" panose="03000509000000000000" pitchFamily="65" charset="-120"/>
            </a:endParaRPr>
          </a:p>
        </p:txBody>
      </p:sp>
      <p:sp>
        <p:nvSpPr>
          <p:cNvPr id="16" name="矩形: 圓角 15"/>
          <p:cNvSpPr/>
          <p:nvPr/>
        </p:nvSpPr>
        <p:spPr>
          <a:xfrm>
            <a:off x="2460087" y="1644898"/>
            <a:ext cx="7781745" cy="641764"/>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2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以多元學習活動，拓展學習，豐富學生學習經歷</a:t>
            </a:r>
            <a:endParaRPr kumimoji="0" lang="en-US" sz="28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endParaRPr>
          </a:p>
        </p:txBody>
      </p:sp>
      <p:sp>
        <p:nvSpPr>
          <p:cNvPr id="19" name="文本框 8"/>
          <p:cNvSpPr txBox="1"/>
          <p:nvPr/>
        </p:nvSpPr>
        <p:spPr>
          <a:xfrm>
            <a:off x="8495059" y="5838364"/>
            <a:ext cx="33181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600" b="1" i="0" u="none" strike="noStrike" kern="1200" cap="none" spc="0" normalizeH="0" baseline="0" noProof="0" dirty="0">
                <a:ln>
                  <a:noFill/>
                </a:ln>
                <a:solidFill>
                  <a:srgbClr val="0070C0"/>
                </a:solidFill>
                <a:effectLst/>
                <a:uLnTx/>
                <a:uFillTx/>
                <a:latin typeface="DFKai-SB" panose="03000509000000000000" pitchFamily="65" charset="-120"/>
                <a:ea typeface="DFKai-SB" panose="03000509000000000000" pitchFamily="65" charset="-120"/>
                <a:cs typeface="+mn-cs"/>
              </a:rPr>
              <a:t>情境模擬</a:t>
            </a:r>
            <a:r>
              <a:rPr kumimoji="0" lang="zh-TW"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a:t>
            </a:r>
            <a:r>
              <a:rPr kumimoji="0" lang="zh-CN"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活現《紅樓夢》人物</a:t>
            </a:r>
          </a:p>
        </p:txBody>
      </p:sp>
      <p:sp>
        <p:nvSpPr>
          <p:cNvPr id="20" name="文本框 9"/>
          <p:cNvSpPr txBox="1"/>
          <p:nvPr/>
        </p:nvSpPr>
        <p:spPr>
          <a:xfrm>
            <a:off x="486712" y="5545976"/>
            <a:ext cx="3501699" cy="584775"/>
          </a:xfrm>
          <a:prstGeom prst="rect">
            <a:avLst/>
          </a:prstGeom>
          <a:noFill/>
        </p:spPr>
        <p:txBody>
          <a:bodyPr wrap="square" rtlCol="0">
            <a:spAutoFit/>
          </a:bodyPr>
          <a:lstStyle/>
          <a:p>
            <a:pPr>
              <a:defRPr/>
            </a:pPr>
            <a:r>
              <a:rPr lang="zh-TW" altLang="en-US" sz="1600" b="1" dirty="0">
                <a:solidFill>
                  <a:srgbClr val="0070C0"/>
                </a:solidFill>
                <a:latin typeface="DFKai-SB" panose="03000509000000000000" pitchFamily="65" charset="-120"/>
                <a:ea typeface="DFKai-SB" panose="03000509000000000000" pitchFamily="65" charset="-120"/>
              </a:rPr>
              <a:t>專家分享</a:t>
            </a:r>
            <a:r>
              <a:rPr lang="en-US" altLang="zh-TW" sz="1600" dirty="0">
                <a:solidFill>
                  <a:prstClr val="black"/>
                </a:solidFill>
                <a:latin typeface="DFKai-SB" panose="03000509000000000000" pitchFamily="65" charset="-120"/>
                <a:ea typeface="DFKai-SB" panose="03000509000000000000" pitchFamily="65" charset="-120"/>
              </a:rPr>
              <a:t>——</a:t>
            </a:r>
            <a:r>
              <a:rPr kumimoji="0" lang="zh-CN"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與香港紅樓夢協會</a:t>
            </a:r>
            <a:r>
              <a:rPr lang="zh-TW" altLang="en-US" sz="1600" dirty="0">
                <a:solidFill>
                  <a:prstClr val="black"/>
                </a:solidFill>
                <a:latin typeface="DFKai-SB" panose="03000509000000000000" pitchFamily="65" charset="-120"/>
                <a:ea typeface="DFKai-SB" panose="03000509000000000000" pitchFamily="65" charset="-120"/>
              </a:rPr>
              <a:t>會</a:t>
            </a:r>
            <a:r>
              <a:rPr kumimoji="0" lang="zh-CN" altLang="en-US" sz="16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長張惠教授線上交流</a:t>
            </a:r>
          </a:p>
        </p:txBody>
      </p:sp>
      <p:pic>
        <p:nvPicPr>
          <p:cNvPr id="21" name="圖片 12"/>
          <p:cNvPicPr>
            <a:picLocks noChangeAspect="1" noChangeArrowheads="1"/>
          </p:cNvPicPr>
          <p:nvPr/>
        </p:nvPicPr>
        <p:blipFill>
          <a:blip r:embed="rId4" cstate="print">
            <a:extLst>
              <a:ext uri="{28A0092B-C50C-407E-A947-70E740481C1C}">
                <a14:useLocalDpi xmlns:a14="http://schemas.microsoft.com/office/drawing/2010/main" val="0"/>
              </a:ext>
            </a:extLst>
          </a:blip>
          <a:srcRect t="24246"/>
          <a:stretch>
            <a:fillRect/>
          </a:stretch>
        </p:blipFill>
        <p:spPr>
          <a:xfrm>
            <a:off x="8034924" y="3203507"/>
            <a:ext cx="4107705" cy="2601277"/>
          </a:xfrm>
          <a:prstGeom prst="roundRect">
            <a:avLst/>
          </a:prstGeom>
          <a:noFill/>
          <a:ln>
            <a:noFill/>
          </a:ln>
        </p:spPr>
      </p:pic>
      <p:pic>
        <p:nvPicPr>
          <p:cNvPr id="22" name="圖片 4133"/>
          <p:cNvPicPr>
            <a:picLocks noChangeAspect="1" noChangeArrowheads="1"/>
          </p:cNvPicPr>
          <p:nvPr/>
        </p:nvPicPr>
        <p:blipFill>
          <a:blip r:embed="rId5" cstate="print">
            <a:extLst>
              <a:ext uri="{28A0092B-C50C-407E-A947-70E740481C1C}">
                <a14:useLocalDpi xmlns:a14="http://schemas.microsoft.com/office/drawing/2010/main" val="0"/>
              </a:ext>
            </a:extLst>
          </a:blip>
          <a:srcRect t="7311" b="16197"/>
          <a:stretch>
            <a:fillRect/>
          </a:stretch>
        </p:blipFill>
        <p:spPr>
          <a:xfrm>
            <a:off x="125571" y="2953317"/>
            <a:ext cx="4223982" cy="2552703"/>
          </a:xfrm>
          <a:prstGeom prst="roundRect">
            <a:avLst/>
          </a:prstGeom>
          <a:noFill/>
          <a:ln>
            <a:noFill/>
          </a:ln>
        </p:spPr>
      </p:pic>
      <p:sp>
        <p:nvSpPr>
          <p:cNvPr id="23" name="标题 8"/>
          <p:cNvSpPr txBox="1"/>
          <p:nvPr/>
        </p:nvSpPr>
        <p:spPr>
          <a:xfrm>
            <a:off x="1414130" y="208748"/>
            <a:ext cx="1026352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endParaRPr lang="zh-TW" altLang="en-US" b="1" dirty="0">
              <a:solidFill>
                <a:schemeClr val="tx1"/>
              </a:solidFill>
              <a:latin typeface="DFKai-SB" panose="03000509000000000000" pitchFamily="65" charset="-120"/>
              <a:ea typeface="DFKai-SB" panose="03000509000000000000" pitchFamily="65" charset="-120"/>
              <a:cs typeface="楷体" panose="02010609060101010101" charset="-122"/>
            </a:endParaRPr>
          </a:p>
        </p:txBody>
      </p:sp>
      <p:sp>
        <p:nvSpPr>
          <p:cNvPr id="25" name="橢圓 24"/>
          <p:cNvSpPr/>
          <p:nvPr/>
        </p:nvSpPr>
        <p:spPr>
          <a:xfrm>
            <a:off x="419688" y="1179987"/>
            <a:ext cx="871869" cy="810249"/>
          </a:xfrm>
          <a:prstGeom prst="ellipse">
            <a:avLst/>
          </a:prstGeom>
          <a:solidFill>
            <a:schemeClr val="accent4">
              <a:lumMod val="60000"/>
              <a:lumOff val="40000"/>
            </a:schemeClr>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拓</a:t>
            </a:r>
            <a:endParaRPr lang="en-US" sz="4400" dirty="0">
              <a:solidFill>
                <a:schemeClr val="tx1"/>
              </a:solidFill>
              <a:latin typeface="DFKai-SB" panose="03000509000000000000" pitchFamily="65" charset="-120"/>
              <a:ea typeface="DFKai-SB" panose="03000509000000000000" pitchFamily="65" charset="-120"/>
            </a:endParaRPr>
          </a:p>
        </p:txBody>
      </p:sp>
      <p:sp>
        <p:nvSpPr>
          <p:cNvPr id="13" name="笑臉 12"/>
          <p:cNvSpPr/>
          <p:nvPr/>
        </p:nvSpPr>
        <p:spPr>
          <a:xfrm>
            <a:off x="8456959" y="3580682"/>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笑臉 13"/>
          <p:cNvSpPr/>
          <p:nvPr/>
        </p:nvSpPr>
        <p:spPr>
          <a:xfrm>
            <a:off x="8877590" y="3525299"/>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笑臉 14"/>
          <p:cNvSpPr/>
          <p:nvPr/>
        </p:nvSpPr>
        <p:spPr>
          <a:xfrm>
            <a:off x="9358742" y="3464694"/>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笑臉 16"/>
          <p:cNvSpPr/>
          <p:nvPr/>
        </p:nvSpPr>
        <p:spPr>
          <a:xfrm>
            <a:off x="9820033" y="3525299"/>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笑臉 17"/>
          <p:cNvSpPr/>
          <p:nvPr/>
        </p:nvSpPr>
        <p:spPr>
          <a:xfrm>
            <a:off x="10448328" y="3582518"/>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笑臉 23"/>
          <p:cNvSpPr/>
          <p:nvPr/>
        </p:nvSpPr>
        <p:spPr>
          <a:xfrm>
            <a:off x="10909619" y="3609782"/>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笑臉 25"/>
          <p:cNvSpPr/>
          <p:nvPr/>
        </p:nvSpPr>
        <p:spPr>
          <a:xfrm>
            <a:off x="11370910" y="3609782"/>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名家經典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單元為例</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20470" y="1655445"/>
            <a:ext cx="6974541" cy="375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pic>
        <p:nvPicPr>
          <p:cNvPr id="5" name="图片 4" descr="52a10dc35ad806751152225749ecb872"/>
          <p:cNvPicPr>
            <a:picLocks noChangeAspect="1"/>
          </p:cNvPicPr>
          <p:nvPr/>
        </p:nvPicPr>
        <p:blipFill>
          <a:blip r:embed="rId3"/>
          <a:stretch>
            <a:fillRect/>
          </a:stretch>
        </p:blipFill>
        <p:spPr>
          <a:xfrm flipH="1">
            <a:off x="8474075" y="0"/>
            <a:ext cx="3717925" cy="5280660"/>
          </a:xfrm>
          <a:prstGeom prst="rect">
            <a:avLst/>
          </a:prstGeom>
        </p:spPr>
      </p:pic>
      <p:pic>
        <p:nvPicPr>
          <p:cNvPr id="4" name="图片 3" descr="52a10dc35ad806751152225749ecb872"/>
          <p:cNvPicPr>
            <a:picLocks noChangeAspect="1"/>
          </p:cNvPicPr>
          <p:nvPr/>
        </p:nvPicPr>
        <p:blipFill>
          <a:blip r:embed="rId3"/>
          <a:stretch>
            <a:fillRect/>
          </a:stretch>
        </p:blipFill>
        <p:spPr>
          <a:xfrm>
            <a:off x="0" y="0"/>
            <a:ext cx="3599180" cy="5112385"/>
          </a:xfrm>
          <a:prstGeom prst="rect">
            <a:avLst/>
          </a:prstGeom>
        </p:spPr>
      </p:pic>
      <p:sp>
        <p:nvSpPr>
          <p:cNvPr id="8" name="文本框 7"/>
          <p:cNvSpPr txBox="1"/>
          <p:nvPr/>
        </p:nvSpPr>
        <p:spPr>
          <a:xfrm>
            <a:off x="5334000" y="2024380"/>
            <a:ext cx="174561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第</a:t>
            </a:r>
            <a:r>
              <a:rPr kumimoji="0" lang="zh-CN" altLang="en-US" sz="3600" b="1"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一</a:t>
            </a: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章</a:t>
            </a:r>
            <a:r>
              <a:rPr kumimoji="0" lang="en-US" altLang="zh-CN" sz="3600" b="0" i="0" u="sng"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p>
        </p:txBody>
      </p:sp>
      <p:sp>
        <p:nvSpPr>
          <p:cNvPr id="7" name="矩形 6"/>
          <p:cNvSpPr/>
          <p:nvPr/>
        </p:nvSpPr>
        <p:spPr>
          <a:xfrm>
            <a:off x="4356222" y="3170996"/>
            <a:ext cx="347955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9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rPr>
              <a:t>引言</a:t>
            </a:r>
            <a:endParaRPr kumimoji="0" lang="zh-CN" altLang="en-US" sz="9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393607" y="5982257"/>
            <a:ext cx="3681095" cy="645160"/>
          </a:xfrm>
          <a:prstGeom prst="rect">
            <a:avLst/>
          </a:prstGeom>
          <a:noFill/>
        </p:spPr>
        <p:txBody>
          <a:bodyPr wrap="square" rtlCol="0">
            <a:spAutoFit/>
          </a:bodyPr>
          <a:lstStyle/>
          <a:p>
            <a:r>
              <a:rPr lang="zh-CN" altLang="en-US" dirty="0">
                <a:latin typeface="DFKai-SB" panose="03000509000000000000" pitchFamily="65" charset="-120"/>
                <a:ea typeface="DFKai-SB" panose="03000509000000000000" pitchFamily="65" charset="-120"/>
              </a:rPr>
              <a:t>學生在校園裡撿拾晾曬木棉花，</a:t>
            </a:r>
          </a:p>
          <a:p>
            <a:r>
              <a:rPr lang="zh-CN" altLang="en-US" dirty="0">
                <a:latin typeface="DFKai-SB" panose="03000509000000000000" pitchFamily="65" charset="-120"/>
                <a:ea typeface="DFKai-SB" panose="03000509000000000000" pitchFamily="65" charset="-120"/>
              </a:rPr>
              <a:t>學習涼茶非遺文化</a:t>
            </a:r>
          </a:p>
        </p:txBody>
      </p:sp>
      <p:sp>
        <p:nvSpPr>
          <p:cNvPr id="10" name="文本框 9"/>
          <p:cNvSpPr txBox="1"/>
          <p:nvPr/>
        </p:nvSpPr>
        <p:spPr>
          <a:xfrm>
            <a:off x="7950513" y="5300282"/>
            <a:ext cx="4241487" cy="646331"/>
          </a:xfrm>
          <a:prstGeom prst="rect">
            <a:avLst/>
          </a:prstGeom>
          <a:noFill/>
        </p:spPr>
        <p:txBody>
          <a:bodyPr wrap="square" rtlCol="0">
            <a:spAutoFit/>
          </a:bodyPr>
          <a:lstStyle/>
          <a:p>
            <a:r>
              <a:rPr lang="zh-CN" altLang="en-US" dirty="0">
                <a:latin typeface="DFKai-SB" panose="03000509000000000000" pitchFamily="65" charset="-120"/>
                <a:ea typeface="DFKai-SB" panose="03000509000000000000" pitchFamily="65" charset="-120"/>
                <a:cs typeface="楷体" panose="02010609060101010101" charset="-122"/>
              </a:rPr>
              <a:t>學生在學校的</a:t>
            </a:r>
            <a:r>
              <a:rPr lang="zh-TW" altLang="en-US" dirty="0">
                <a:latin typeface="DFKai-SB" panose="03000509000000000000" pitchFamily="65" charset="-120"/>
                <a:ea typeface="DFKai-SB" panose="03000509000000000000" pitchFamily="65" charset="-120"/>
                <a:cs typeface="楷体" panose="02010609060101010101" charset="-122"/>
              </a:rPr>
              <a:t>「</a:t>
            </a:r>
            <a:r>
              <a:rPr lang="zh-CN" altLang="en-US" dirty="0">
                <a:latin typeface="DFKai-SB" panose="03000509000000000000" pitchFamily="65" charset="-120"/>
                <a:ea typeface="DFKai-SB" panose="03000509000000000000" pitchFamily="65" charset="-120"/>
                <a:cs typeface="楷体" panose="02010609060101010101" charset="-122"/>
              </a:rPr>
              <a:t>神農百草園</a:t>
            </a:r>
            <a:r>
              <a:rPr lang="zh-TW" altLang="en-US" dirty="0">
                <a:latin typeface="DFKai-SB" panose="03000509000000000000" pitchFamily="65" charset="-120"/>
                <a:ea typeface="DFKai-SB" panose="03000509000000000000" pitchFamily="65" charset="-120"/>
                <a:cs typeface="楷体" panose="02010609060101010101" charset="-122"/>
              </a:rPr>
              <a:t>」</a:t>
            </a:r>
            <a:r>
              <a:rPr lang="zh-CN" altLang="en-US" dirty="0">
                <a:latin typeface="DFKai-SB" panose="03000509000000000000" pitchFamily="65" charset="-120"/>
                <a:ea typeface="DFKai-SB" panose="03000509000000000000" pitchFamily="65" charset="-120"/>
                <a:cs typeface="楷体" panose="02010609060101010101" charset="-122"/>
              </a:rPr>
              <a:t>曬製中藥</a:t>
            </a:r>
            <a:r>
              <a:rPr lang="zh-TW" altLang="en-US" dirty="0">
                <a:latin typeface="DFKai-SB" panose="03000509000000000000" pitchFamily="65" charset="-120"/>
                <a:ea typeface="DFKai-SB" panose="03000509000000000000" pitchFamily="65" charset="-120"/>
                <a:cs typeface="楷体" panose="02010609060101010101" charset="-122"/>
              </a:rPr>
              <a:t>，</a:t>
            </a:r>
            <a:endParaRPr lang="en-US" altLang="zh-TW" dirty="0">
              <a:latin typeface="DFKai-SB" panose="03000509000000000000" pitchFamily="65" charset="-120"/>
              <a:ea typeface="DFKai-SB" panose="03000509000000000000" pitchFamily="65" charset="-120"/>
              <a:cs typeface="楷体" panose="02010609060101010101" charset="-122"/>
            </a:endParaRPr>
          </a:p>
          <a:p>
            <a:r>
              <a:rPr lang="zh-TW" altLang="en-US" dirty="0">
                <a:latin typeface="DFKai-SB" panose="03000509000000000000" pitchFamily="65" charset="-120"/>
                <a:ea typeface="DFKai-SB" panose="03000509000000000000" pitchFamily="65" charset="-120"/>
              </a:rPr>
              <a:t>認識中草藥的藥效</a:t>
            </a:r>
            <a:endParaRPr lang="zh-CN" altLang="en-US" dirty="0">
              <a:latin typeface="DFKai-SB" panose="03000509000000000000" pitchFamily="65" charset="-120"/>
              <a:ea typeface="DFKai-SB" panose="03000509000000000000" pitchFamily="65" charset="-120"/>
            </a:endParaRPr>
          </a:p>
        </p:txBody>
      </p:sp>
      <p:pic>
        <p:nvPicPr>
          <p:cNvPr id="115" name="圖片 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240842" y="3191270"/>
            <a:ext cx="3582235" cy="2801620"/>
          </a:xfrm>
          <a:prstGeom prst="roundRect">
            <a:avLst/>
          </a:prstGeom>
          <a:noFill/>
          <a:ln>
            <a:noFill/>
          </a:ln>
        </p:spPr>
      </p:pic>
      <p:pic>
        <p:nvPicPr>
          <p:cNvPr id="4" name="圖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074702" y="2471660"/>
            <a:ext cx="3683840" cy="2801620"/>
          </a:xfrm>
          <a:prstGeom prst="roundRect">
            <a:avLst/>
          </a:prstGeom>
          <a:noFill/>
        </p:spPr>
      </p:pic>
      <p:sp>
        <p:nvSpPr>
          <p:cNvPr id="15" name="标题 8"/>
          <p:cNvSpPr>
            <a:spLocks noGrp="1"/>
          </p:cNvSpPr>
          <p:nvPr>
            <p:ph type="title"/>
          </p:nvPr>
        </p:nvSpPr>
        <p:spPr>
          <a:xfrm>
            <a:off x="1414130" y="208748"/>
            <a:ext cx="10263520" cy="635772"/>
          </a:xfrm>
        </p:spPr>
        <p:txBody>
          <a:bodyPr>
            <a:noAutofit/>
          </a:body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cs typeface="楷体" panose="02010609060101010101" charset="-122"/>
              </a:rPr>
              <a:t>以「導、拓、融」策略  落實價值觀教育</a:t>
            </a:r>
            <a:endParaRPr b="1" dirty="0">
              <a:solidFill>
                <a:schemeClr val="tx1"/>
              </a:solidFill>
              <a:latin typeface="DFKai-SB" panose="03000509000000000000" pitchFamily="65" charset="-120"/>
              <a:ea typeface="DFKai-SB" panose="03000509000000000000" pitchFamily="65" charset="-120"/>
              <a:cs typeface="楷体" panose="02010609060101010101" charset="-122"/>
            </a:endParaRPr>
          </a:p>
        </p:txBody>
      </p:sp>
      <p:sp>
        <p:nvSpPr>
          <p:cNvPr id="17" name="文本框 9"/>
          <p:cNvSpPr txBox="1"/>
          <p:nvPr/>
        </p:nvSpPr>
        <p:spPr>
          <a:xfrm>
            <a:off x="632004" y="5288520"/>
            <a:ext cx="3196590" cy="646331"/>
          </a:xfrm>
          <a:prstGeom prst="rect">
            <a:avLst/>
          </a:prstGeom>
          <a:noFill/>
        </p:spPr>
        <p:txBody>
          <a:bodyPr wrap="square" rtlCol="0">
            <a:spAutoFit/>
          </a:bodyPr>
          <a:lstStyle/>
          <a:p>
            <a:r>
              <a:rPr lang="zh-CN" altLang="en-US" dirty="0">
                <a:latin typeface="DFKai-SB" panose="03000509000000000000" pitchFamily="65" charset="-120"/>
                <a:ea typeface="DFKai-SB" panose="03000509000000000000" pitchFamily="65" charset="-120"/>
                <a:cs typeface="楷体" panose="02010609060101010101" charset="-122"/>
              </a:rPr>
              <a:t>文化大使在學校</a:t>
            </a:r>
            <a:r>
              <a:rPr lang="zh-TW" altLang="en-US" dirty="0">
                <a:latin typeface="DFKai-SB" panose="03000509000000000000" pitchFamily="65" charset="-120"/>
                <a:ea typeface="DFKai-SB" panose="03000509000000000000" pitchFamily="65" charset="-120"/>
                <a:cs typeface="楷体" panose="02010609060101010101" charset="-122"/>
              </a:rPr>
              <a:t>「創新中醫文化館」</a:t>
            </a:r>
            <a:r>
              <a:rPr lang="zh-CN" altLang="en-US" dirty="0">
                <a:latin typeface="DFKai-SB" panose="03000509000000000000" pitchFamily="65" charset="-120"/>
                <a:ea typeface="DFKai-SB" panose="03000509000000000000" pitchFamily="65" charset="-120"/>
                <a:cs typeface="楷体" panose="02010609060101010101" charset="-122"/>
              </a:rPr>
              <a:t>利用百子櫃認識中藥</a:t>
            </a:r>
          </a:p>
        </p:txBody>
      </p:sp>
      <p:pic>
        <p:nvPicPr>
          <p:cNvPr id="18" name="圖片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07201" y="2471660"/>
            <a:ext cx="3482016" cy="2809966"/>
          </a:xfrm>
          <a:prstGeom prst="roundRect">
            <a:avLst/>
          </a:prstGeom>
          <a:noFill/>
        </p:spPr>
      </p:pic>
      <p:sp>
        <p:nvSpPr>
          <p:cNvPr id="19" name="矩形: 圓角 18"/>
          <p:cNvSpPr/>
          <p:nvPr/>
        </p:nvSpPr>
        <p:spPr>
          <a:xfrm>
            <a:off x="3179135" y="1688989"/>
            <a:ext cx="5975557" cy="635772"/>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dirty="0">
                <a:solidFill>
                  <a:schemeClr val="tx1"/>
                </a:solidFill>
                <a:latin typeface="DFKai-SB" panose="03000509000000000000" pitchFamily="65" charset="-120"/>
                <a:ea typeface="DFKai-SB" panose="03000509000000000000" pitchFamily="65" charset="-120"/>
              </a:rPr>
              <a:t>身體力行，學以致用，承傳中藥文化</a:t>
            </a:r>
            <a:endParaRPr lang="en-US" altLang="zh-TW" sz="2800" dirty="0">
              <a:solidFill>
                <a:schemeClr val="tx1"/>
              </a:solidFill>
              <a:latin typeface="DFKai-SB" panose="03000509000000000000" pitchFamily="65" charset="-120"/>
              <a:ea typeface="DFKai-SB" panose="03000509000000000000" pitchFamily="65" charset="-120"/>
            </a:endParaRPr>
          </a:p>
        </p:txBody>
      </p:sp>
      <p:sp>
        <p:nvSpPr>
          <p:cNvPr id="22" name="橢圓 21"/>
          <p:cNvSpPr/>
          <p:nvPr/>
        </p:nvSpPr>
        <p:spPr>
          <a:xfrm>
            <a:off x="507201" y="1252966"/>
            <a:ext cx="871869" cy="810249"/>
          </a:xfrm>
          <a:prstGeom prst="ellipse">
            <a:avLst/>
          </a:prstGeom>
          <a:solidFill>
            <a:schemeClr val="accent4">
              <a:lumMod val="75000"/>
            </a:schemeClr>
          </a:solidFill>
          <a:ln>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4400" dirty="0">
                <a:solidFill>
                  <a:schemeClr val="tx1"/>
                </a:solidFill>
                <a:latin typeface="DFKai-SB" panose="03000509000000000000" pitchFamily="65" charset="-120"/>
                <a:ea typeface="DFKai-SB" panose="03000509000000000000" pitchFamily="65" charset="-120"/>
              </a:rPr>
              <a:t>融</a:t>
            </a:r>
            <a:endParaRPr lang="en-US" sz="4400" dirty="0">
              <a:solidFill>
                <a:schemeClr val="tx1"/>
              </a:solidFill>
              <a:latin typeface="DFKai-SB" panose="03000509000000000000" pitchFamily="65" charset="-120"/>
              <a:ea typeface="DFKai-SB" panose="03000509000000000000" pitchFamily="65" charset="-120"/>
            </a:endParaRPr>
          </a:p>
        </p:txBody>
      </p:sp>
      <p:sp>
        <p:nvSpPr>
          <p:cNvPr id="2" name="笑臉 1"/>
          <p:cNvSpPr/>
          <p:nvPr/>
        </p:nvSpPr>
        <p:spPr>
          <a:xfrm>
            <a:off x="828834" y="3766931"/>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笑臉 13"/>
          <p:cNvSpPr/>
          <p:nvPr/>
        </p:nvSpPr>
        <p:spPr>
          <a:xfrm>
            <a:off x="1464810" y="3348033"/>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笑臉 15"/>
          <p:cNvSpPr/>
          <p:nvPr/>
        </p:nvSpPr>
        <p:spPr>
          <a:xfrm>
            <a:off x="9143611" y="3122543"/>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笑臉 22"/>
          <p:cNvSpPr/>
          <p:nvPr/>
        </p:nvSpPr>
        <p:spPr>
          <a:xfrm>
            <a:off x="9776969" y="3274943"/>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笑臉 23"/>
          <p:cNvSpPr/>
          <p:nvPr/>
        </p:nvSpPr>
        <p:spPr>
          <a:xfrm>
            <a:off x="10801095" y="3101209"/>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笑臉 25"/>
          <p:cNvSpPr/>
          <p:nvPr/>
        </p:nvSpPr>
        <p:spPr>
          <a:xfrm>
            <a:off x="2061046" y="3564356"/>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笑臉 26"/>
          <p:cNvSpPr/>
          <p:nvPr/>
        </p:nvSpPr>
        <p:spPr>
          <a:xfrm>
            <a:off x="2606958" y="3274943"/>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笑臉 27"/>
          <p:cNvSpPr/>
          <p:nvPr/>
        </p:nvSpPr>
        <p:spPr>
          <a:xfrm>
            <a:off x="3131331" y="3718413"/>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笑臉 28"/>
          <p:cNvSpPr/>
          <p:nvPr/>
        </p:nvSpPr>
        <p:spPr>
          <a:xfrm>
            <a:off x="7177060" y="3766931"/>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笑臉 29"/>
          <p:cNvSpPr/>
          <p:nvPr/>
        </p:nvSpPr>
        <p:spPr>
          <a:xfrm>
            <a:off x="5414664" y="4036743"/>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笑臉 30"/>
          <p:cNvSpPr/>
          <p:nvPr/>
        </p:nvSpPr>
        <p:spPr>
          <a:xfrm>
            <a:off x="6251603" y="3956144"/>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笑臉 31"/>
          <p:cNvSpPr/>
          <p:nvPr/>
        </p:nvSpPr>
        <p:spPr>
          <a:xfrm>
            <a:off x="4577725" y="4201016"/>
            <a:ext cx="294287" cy="308114"/>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标题 8"/>
          <p:cNvSpPr txBox="1"/>
          <p:nvPr/>
        </p:nvSpPr>
        <p:spPr>
          <a:xfrm>
            <a:off x="3179135" y="879701"/>
            <a:ext cx="6343650" cy="635772"/>
          </a:xfrm>
          <a:prstGeom prst="rect">
            <a:avLst/>
          </a:prstGeom>
        </p:spPr>
        <p:txBody>
          <a:bodyPr>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以</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名家經典</a:t>
            </a:r>
            <a:r>
              <a:rPr lang="en-US" altLang="zh-TW"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a:t>
            </a:r>
            <a:r>
              <a:rPr lang="zh-TW" altLang="en-US" sz="3600" b="1" dirty="0">
                <a:solidFill>
                  <a:schemeClr val="tx1"/>
                </a:solidFill>
                <a:effectLst/>
                <a:latin typeface="DFKai-SB" panose="03000509000000000000" pitchFamily="65" charset="-120"/>
                <a:ea typeface="DFKai-SB" panose="03000509000000000000" pitchFamily="65" charset="-120"/>
                <a:cs typeface="楷体" panose="02010609060101010101" charset="-122"/>
              </a:rPr>
              <a:t>單元為例</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1655444"/>
            <a:ext cx="12192000" cy="413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4" name="泪滴形 3"/>
          <p:cNvSpPr/>
          <p:nvPr>
            <p:custDataLst>
              <p:tags r:id="rId1"/>
            </p:custDataLst>
          </p:nvPr>
        </p:nvSpPr>
        <p:spPr>
          <a:xfrm>
            <a:off x="233143" y="2122804"/>
            <a:ext cx="2063752" cy="1907541"/>
          </a:xfrm>
          <a:prstGeom prst="teardrop">
            <a:avLst/>
          </a:prstGeom>
          <a:solidFill>
            <a:srgbClr val="EDE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accent6">
                    <a:lumMod val="75000"/>
                  </a:schemeClr>
                </a:solidFill>
                <a:effectLst/>
                <a:uLnTx/>
                <a:uFillTx/>
                <a:latin typeface="DFKai-SB" panose="03000509000000000000" pitchFamily="65" charset="-120"/>
                <a:ea typeface="DFKai-SB" panose="03000509000000000000" pitchFamily="65" charset="-120"/>
              </a:rPr>
              <a:t>◎精心規劃古詩文課程</a:t>
            </a:r>
          </a:p>
        </p:txBody>
      </p:sp>
      <p:sp>
        <p:nvSpPr>
          <p:cNvPr id="5" name="泪滴形 4"/>
          <p:cNvSpPr/>
          <p:nvPr>
            <p:custDataLst>
              <p:tags r:id="rId2"/>
            </p:custDataLst>
          </p:nvPr>
        </p:nvSpPr>
        <p:spPr>
          <a:xfrm>
            <a:off x="2132304" y="3573217"/>
            <a:ext cx="2143153" cy="1970335"/>
          </a:xfrm>
          <a:prstGeom prst="teardrop">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2000" b="1" noProof="0" dirty="0">
                <a:ln>
                  <a:noFill/>
                </a:ln>
                <a:solidFill>
                  <a:schemeClr val="accent6">
                    <a:lumMod val="75000"/>
                  </a:schemeClr>
                </a:solidFill>
                <a:effectLst/>
                <a:uLnTx/>
                <a:uFillTx/>
                <a:latin typeface="DFKai-SB" panose="03000509000000000000" pitchFamily="65" charset="-120"/>
                <a:ea typeface="DFKai-SB" panose="03000509000000000000" pitchFamily="65" charset="-120"/>
                <a:sym typeface="+mn-ea"/>
              </a:rPr>
              <a:t>◎</a:t>
            </a:r>
            <a:r>
              <a:rPr lang="zh-CN" altLang="en-US" sz="2000" b="1" dirty="0">
                <a:solidFill>
                  <a:schemeClr val="accent6">
                    <a:lumMod val="75000"/>
                  </a:schemeClr>
                </a:solidFill>
                <a:latin typeface="DFKai-SB" panose="03000509000000000000" pitchFamily="65" charset="-120"/>
                <a:ea typeface="DFKai-SB" panose="03000509000000000000" pitchFamily="65" charset="-120"/>
              </a:rPr>
              <a:t>細心雕琢教學設計</a:t>
            </a:r>
          </a:p>
        </p:txBody>
      </p:sp>
      <p:sp>
        <p:nvSpPr>
          <p:cNvPr id="6" name="泪滴形 5"/>
          <p:cNvSpPr/>
          <p:nvPr>
            <p:custDataLst>
              <p:tags r:id="rId3"/>
            </p:custDataLst>
          </p:nvPr>
        </p:nvSpPr>
        <p:spPr>
          <a:xfrm>
            <a:off x="4675727" y="2126920"/>
            <a:ext cx="2143153" cy="2071346"/>
          </a:xfrm>
          <a:prstGeom prst="teardrop">
            <a:avLst>
              <a:gd name="adj" fmla="val 101340"/>
            </a:avLst>
          </a:prstGeom>
          <a:solidFill>
            <a:srgbClr val="EDE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0000"/>
              </a:lnSpc>
              <a:spcBef>
                <a:spcPts val="0"/>
              </a:spcBef>
              <a:spcAft>
                <a:spcPts val="0"/>
              </a:spcAft>
              <a:buClrTx/>
              <a:buSzTx/>
              <a:buFontTx/>
              <a:buNone/>
              <a:defRPr/>
            </a:pPr>
            <a:r>
              <a:rPr lang="zh-CN" altLang="en-US" sz="2000" b="1" noProof="0" dirty="0">
                <a:ln>
                  <a:noFill/>
                </a:ln>
                <a:solidFill>
                  <a:schemeClr val="accent6">
                    <a:lumMod val="75000"/>
                  </a:schemeClr>
                </a:solidFill>
                <a:effectLst/>
                <a:uLnTx/>
                <a:uFillTx/>
                <a:latin typeface="DFKai-SB" panose="03000509000000000000" pitchFamily="65" charset="-120"/>
                <a:ea typeface="DFKai-SB" panose="03000509000000000000" pitchFamily="65" charset="-120"/>
                <a:sym typeface="+mn-ea"/>
              </a:rPr>
              <a:t>◎</a:t>
            </a:r>
            <a:r>
              <a:rPr lang="zh-CN" altLang="en-US" sz="2000" b="1" dirty="0">
                <a:solidFill>
                  <a:schemeClr val="accent6">
                    <a:lumMod val="75000"/>
                  </a:schemeClr>
                </a:solidFill>
                <a:latin typeface="DFKai-SB" panose="03000509000000000000" pitchFamily="65" charset="-120"/>
                <a:ea typeface="DFKai-SB" panose="03000509000000000000" pitchFamily="65" charset="-120"/>
              </a:rPr>
              <a:t>潛心建構精彩課堂</a:t>
            </a:r>
          </a:p>
        </p:txBody>
      </p:sp>
      <p:sp>
        <p:nvSpPr>
          <p:cNvPr id="3" name="泪滴形 2"/>
          <p:cNvSpPr/>
          <p:nvPr>
            <p:custDataLst>
              <p:tags r:id="rId4"/>
            </p:custDataLst>
          </p:nvPr>
        </p:nvSpPr>
        <p:spPr>
          <a:xfrm>
            <a:off x="6902694" y="3549126"/>
            <a:ext cx="2143153" cy="1950011"/>
          </a:xfrm>
          <a:prstGeom prst="teardrop">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lang="zh-CN" altLang="en-US" sz="2000" b="1" noProof="0" dirty="0">
              <a:ln>
                <a:noFill/>
              </a:ln>
              <a:solidFill>
                <a:schemeClr val="accent6">
                  <a:lumMod val="75000"/>
                </a:schemeClr>
              </a:solidFill>
              <a:effectLst/>
              <a:uLnTx/>
              <a:uFillTx/>
              <a:latin typeface="DFKai-SB" panose="03000509000000000000" pitchFamily="65" charset="-120"/>
              <a:ea typeface="DFKai-SB" panose="03000509000000000000" pitchFamily="65" charset="-120"/>
              <a:sym typeface="+mn-ea"/>
            </a:endParaRPr>
          </a:p>
          <a:p>
            <a:pPr marL="0" marR="0" lvl="0" indent="0" algn="ctr" defTabSz="914400" rtl="0" eaLnBrk="1" fontAlgn="auto" latinLnBrk="0" hangingPunct="1">
              <a:lnSpc>
                <a:spcPct val="140000"/>
              </a:lnSpc>
              <a:spcBef>
                <a:spcPts val="0"/>
              </a:spcBef>
              <a:spcAft>
                <a:spcPts val="0"/>
              </a:spcAft>
              <a:buClrTx/>
              <a:buSzTx/>
              <a:buFontTx/>
              <a:buNone/>
              <a:defRPr/>
            </a:pPr>
            <a:endParaRPr lang="zh-CN" altLang="en-US" sz="2000" b="1" noProof="0" dirty="0">
              <a:ln>
                <a:noFill/>
              </a:ln>
              <a:solidFill>
                <a:schemeClr val="accent6">
                  <a:lumMod val="75000"/>
                </a:schemeClr>
              </a:solidFill>
              <a:effectLst/>
              <a:uLnTx/>
              <a:uFillTx/>
              <a:latin typeface="DFKai-SB" panose="03000509000000000000" pitchFamily="65" charset="-120"/>
              <a:ea typeface="DFKai-SB" panose="03000509000000000000" pitchFamily="65" charset="-120"/>
              <a:sym typeface="+mn-ea"/>
            </a:endParaRPr>
          </a:p>
          <a:p>
            <a:pPr marL="0" marR="0" lvl="0" indent="0" algn="ctr" defTabSz="914400" rtl="0" eaLnBrk="1" fontAlgn="auto" latinLnBrk="0" hangingPunct="1">
              <a:lnSpc>
                <a:spcPct val="140000"/>
              </a:lnSpc>
              <a:spcBef>
                <a:spcPts val="0"/>
              </a:spcBef>
              <a:spcAft>
                <a:spcPts val="0"/>
              </a:spcAft>
              <a:buClrTx/>
              <a:buSzTx/>
              <a:buFontTx/>
              <a:buNone/>
              <a:defRPr/>
            </a:pPr>
            <a:r>
              <a:rPr lang="zh-CN" altLang="en-US" sz="2000" b="1" noProof="0" dirty="0">
                <a:ln>
                  <a:noFill/>
                </a:ln>
                <a:solidFill>
                  <a:schemeClr val="accent6">
                    <a:lumMod val="75000"/>
                  </a:schemeClr>
                </a:solidFill>
                <a:effectLst/>
                <a:uLnTx/>
                <a:uFillTx/>
                <a:latin typeface="DFKai-SB" panose="03000509000000000000" pitchFamily="65" charset="-120"/>
                <a:ea typeface="DFKai-SB" panose="03000509000000000000" pitchFamily="65" charset="-120"/>
                <a:sym typeface="+mn-ea"/>
              </a:rPr>
              <a:t>◎</a:t>
            </a:r>
            <a:r>
              <a:rPr lang="zh-CN" altLang="en-US" sz="2000" b="1" dirty="0">
                <a:solidFill>
                  <a:schemeClr val="accent6">
                    <a:lumMod val="75000"/>
                  </a:schemeClr>
                </a:solidFill>
                <a:latin typeface="DFKai-SB" panose="03000509000000000000" pitchFamily="65" charset="-120"/>
                <a:ea typeface="DFKai-SB" panose="03000509000000000000" pitchFamily="65" charset="-120"/>
                <a:sym typeface="+mn-ea"/>
              </a:rPr>
              <a:t>拓寬學生學習視野</a:t>
            </a:r>
            <a:br>
              <a:rPr lang="en-US" altLang="zh-CN" sz="2000" b="1" dirty="0">
                <a:solidFill>
                  <a:schemeClr val="accent6">
                    <a:lumMod val="75000"/>
                  </a:schemeClr>
                </a:solidFill>
                <a:latin typeface="DFKai-SB" panose="03000509000000000000" pitchFamily="65" charset="-120"/>
                <a:ea typeface="DFKai-SB" panose="03000509000000000000" pitchFamily="65" charset="-120"/>
                <a:sym typeface="+mn-ea"/>
              </a:rPr>
            </a:br>
            <a:endParaRPr lang="zh-CN" altLang="en-US" sz="2000" b="1" dirty="0">
              <a:solidFill>
                <a:schemeClr val="accent6">
                  <a:lumMod val="75000"/>
                </a:schemeClr>
              </a:solidFill>
              <a:latin typeface="DFKai-SB" panose="03000509000000000000" pitchFamily="65" charset="-120"/>
              <a:ea typeface="DFKai-SB"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chemeClr val="accent6"/>
              </a:solidFill>
              <a:effectLst/>
              <a:uLnTx/>
              <a:uFillTx/>
              <a:latin typeface="DFKai-SB" panose="03000509000000000000" pitchFamily="65" charset="-120"/>
              <a:ea typeface="DFKai-SB" panose="03000509000000000000" pitchFamily="65" charset="-120"/>
            </a:endParaRPr>
          </a:p>
        </p:txBody>
      </p:sp>
      <p:sp>
        <p:nvSpPr>
          <p:cNvPr id="32" name="标题 31"/>
          <p:cNvSpPr>
            <a:spLocks noGrp="1"/>
          </p:cNvSpPr>
          <p:nvPr>
            <p:ph type="title"/>
          </p:nvPr>
        </p:nvSpPr>
        <p:spPr>
          <a:xfrm>
            <a:off x="314093" y="181542"/>
            <a:ext cx="11563814" cy="810704"/>
          </a:xfrm>
        </p:spPr>
        <p:txBody>
          <a:bodyPr>
            <a:noAutofit/>
          </a:bodyPr>
          <a:lstStyle/>
          <a:p>
            <a:pPr algn="ctr">
              <a:lnSpc>
                <a:spcPct val="140000"/>
              </a:lnSpc>
            </a:pPr>
            <a:r>
              <a:rPr lang="zh-TW" altLang="en-US" sz="4400" b="1" dirty="0">
                <a:solidFill>
                  <a:schemeClr val="tx1"/>
                </a:solidFill>
                <a:effectLst/>
                <a:latin typeface="DFKai-SB" panose="03000509000000000000" pitchFamily="65" charset="-120"/>
                <a:ea typeface="DFKai-SB" panose="03000509000000000000" pitchFamily="65" charset="-120"/>
              </a:rPr>
              <a:t>小結</a:t>
            </a:r>
            <a:endParaRPr lang="zh-CN" altLang="en-US" sz="4400" b="1" dirty="0">
              <a:solidFill>
                <a:schemeClr val="tx1"/>
              </a:solidFill>
              <a:effectLst/>
              <a:latin typeface="DFKai-SB" panose="03000509000000000000" pitchFamily="65" charset="-120"/>
              <a:ea typeface="DFKai-SB" panose="03000509000000000000" pitchFamily="65" charset="-120"/>
              <a:hlinkClick r:id="rId8" action="ppaction://hlinksldjump"/>
            </a:endParaRPr>
          </a:p>
        </p:txBody>
      </p:sp>
      <p:sp>
        <p:nvSpPr>
          <p:cNvPr id="21" name="泪滴形 5"/>
          <p:cNvSpPr/>
          <p:nvPr>
            <p:custDataLst>
              <p:tags r:id="rId5"/>
            </p:custDataLst>
          </p:nvPr>
        </p:nvSpPr>
        <p:spPr>
          <a:xfrm>
            <a:off x="9512792" y="2126920"/>
            <a:ext cx="2143153" cy="2071346"/>
          </a:xfrm>
          <a:prstGeom prst="teardrop">
            <a:avLst>
              <a:gd name="adj" fmla="val 101340"/>
            </a:avLst>
          </a:prstGeom>
          <a:solidFill>
            <a:srgbClr val="EDE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40000"/>
              </a:lnSpc>
              <a:defRPr/>
            </a:pPr>
            <a:r>
              <a:rPr lang="zh-CN" altLang="en-US" sz="2000" b="1" dirty="0">
                <a:solidFill>
                  <a:schemeClr val="accent6">
                    <a:lumMod val="75000"/>
                  </a:schemeClr>
                </a:solidFill>
                <a:latin typeface="DFKai-SB" panose="03000509000000000000" pitchFamily="65" charset="-120"/>
                <a:ea typeface="DFKai-SB" panose="03000509000000000000" pitchFamily="65" charset="-120"/>
                <a:sym typeface="+mn-ea"/>
              </a:rPr>
              <a:t>◎開創學習新的領域</a:t>
            </a:r>
            <a:endParaRPr lang="zh-CN" altLang="en-US" sz="2000" b="1" dirty="0">
              <a:solidFill>
                <a:schemeClr val="accent6">
                  <a:lumMod val="75000"/>
                </a:schemeClr>
              </a:solidFill>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20470" y="1655445"/>
            <a:ext cx="6974541" cy="375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pic>
        <p:nvPicPr>
          <p:cNvPr id="5" name="图片 4" descr="52a10dc35ad806751152225749ecb872"/>
          <p:cNvPicPr>
            <a:picLocks noChangeAspect="1"/>
          </p:cNvPicPr>
          <p:nvPr/>
        </p:nvPicPr>
        <p:blipFill>
          <a:blip r:embed="rId3"/>
          <a:stretch>
            <a:fillRect/>
          </a:stretch>
        </p:blipFill>
        <p:spPr>
          <a:xfrm flipH="1">
            <a:off x="8474075" y="0"/>
            <a:ext cx="3717925" cy="5280660"/>
          </a:xfrm>
          <a:prstGeom prst="rect">
            <a:avLst/>
          </a:prstGeom>
        </p:spPr>
      </p:pic>
      <p:pic>
        <p:nvPicPr>
          <p:cNvPr id="4" name="图片 3" descr="52a10dc35ad806751152225749ecb872"/>
          <p:cNvPicPr>
            <a:picLocks noChangeAspect="1"/>
          </p:cNvPicPr>
          <p:nvPr/>
        </p:nvPicPr>
        <p:blipFill>
          <a:blip r:embed="rId3"/>
          <a:stretch>
            <a:fillRect/>
          </a:stretch>
        </p:blipFill>
        <p:spPr>
          <a:xfrm>
            <a:off x="0" y="0"/>
            <a:ext cx="3599180" cy="5112385"/>
          </a:xfrm>
          <a:prstGeom prst="rect">
            <a:avLst/>
          </a:prstGeom>
        </p:spPr>
      </p:pic>
      <p:sp>
        <p:nvSpPr>
          <p:cNvPr id="8" name="文本框 7"/>
          <p:cNvSpPr txBox="1"/>
          <p:nvPr/>
        </p:nvSpPr>
        <p:spPr>
          <a:xfrm>
            <a:off x="5186361" y="1771808"/>
            <a:ext cx="1819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第</a:t>
            </a:r>
            <a:r>
              <a:rPr kumimoji="0" lang="zh-TW"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四</a:t>
            </a: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章</a:t>
            </a:r>
          </a:p>
        </p:txBody>
      </p:sp>
      <p:sp>
        <p:nvSpPr>
          <p:cNvPr id="9" name="矩形 8"/>
          <p:cNvSpPr/>
          <p:nvPr/>
        </p:nvSpPr>
        <p:spPr>
          <a:xfrm>
            <a:off x="4613276" y="2896296"/>
            <a:ext cx="347955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9600" dirty="0">
                <a:solidFill>
                  <a:srgbClr val="1C242F"/>
                </a:solidFill>
                <a:latin typeface="DFKai-SB" panose="03000509000000000000" pitchFamily="65" charset="-120"/>
                <a:ea typeface="DFKai-SB" panose="03000509000000000000" pitchFamily="65" charset="-120"/>
              </a:rPr>
              <a:t>總結</a:t>
            </a:r>
            <a:endParaRPr kumimoji="0" lang="zh-CN" altLang="en-US" sz="9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49475" y="1876425"/>
            <a:ext cx="7778750" cy="403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rPr>
              <a:t>“文以载道”，从意义上来讲，文学能传递及体现一个作家自身的价值观。因此，整个中学的教学体系里，除了政治，语文是最适合进行学生价值观教育及引导的课程。</a:t>
            </a:r>
          </a:p>
        </p:txBody>
      </p:sp>
      <p:pic>
        <p:nvPicPr>
          <p:cNvPr id="5" name="图片 4" descr="52a10dc35ad806751152225749ecb872"/>
          <p:cNvPicPr>
            <a:picLocks noChangeAspect="1"/>
          </p:cNvPicPr>
          <p:nvPr/>
        </p:nvPicPr>
        <p:blipFill>
          <a:blip r:embed="rId3"/>
          <a:stretch>
            <a:fillRect/>
          </a:stretch>
        </p:blipFill>
        <p:spPr>
          <a:xfrm flipH="1">
            <a:off x="9556750" y="0"/>
            <a:ext cx="2635250" cy="5280660"/>
          </a:xfrm>
          <a:prstGeom prst="rect">
            <a:avLst/>
          </a:prstGeom>
        </p:spPr>
      </p:pic>
      <p:pic>
        <p:nvPicPr>
          <p:cNvPr id="4" name="图片 3" descr="52a10dc35ad806751152225749ecb872"/>
          <p:cNvPicPr>
            <a:picLocks noChangeAspect="1"/>
          </p:cNvPicPr>
          <p:nvPr/>
        </p:nvPicPr>
        <p:blipFill>
          <a:blip r:embed="rId3"/>
          <a:stretch>
            <a:fillRect/>
          </a:stretch>
        </p:blipFill>
        <p:spPr>
          <a:xfrm>
            <a:off x="0" y="0"/>
            <a:ext cx="2736850" cy="5112385"/>
          </a:xfrm>
          <a:prstGeom prst="rect">
            <a:avLst/>
          </a:prstGeom>
        </p:spPr>
      </p:pic>
      <p:sp>
        <p:nvSpPr>
          <p:cNvPr id="2" name="文本框 1"/>
          <p:cNvSpPr txBox="1"/>
          <p:nvPr/>
        </p:nvSpPr>
        <p:spPr>
          <a:xfrm>
            <a:off x="2420620" y="2103120"/>
            <a:ext cx="7058660" cy="3380740"/>
          </a:xfrm>
          <a:prstGeom prst="rect">
            <a:avLst/>
          </a:prstGeom>
          <a:noFill/>
        </p:spPr>
        <p:txBody>
          <a:bodyPr wrap="square" rtlCol="0">
            <a:noAutofit/>
          </a:bodyPr>
          <a:lstStyle/>
          <a:p>
            <a:pPr>
              <a:lnSpc>
                <a:spcPct val="160000"/>
              </a:lnSpc>
            </a:pPr>
            <a:r>
              <a:rPr lang="en-US" altLang="zh-CN" sz="2800" b="1" dirty="0">
                <a:latin typeface="DFKai-SB" panose="03000509000000000000" pitchFamily="65" charset="-120"/>
                <a:ea typeface="DFKai-SB" panose="03000509000000000000" pitchFamily="65" charset="-120"/>
                <a:cs typeface="楷体" panose="02010609060101010101" charset="-122"/>
              </a:rPr>
              <a:t>   </a:t>
            </a:r>
            <a:r>
              <a:rPr lang="en-US" altLang="zh-CN" sz="4000" b="1" dirty="0">
                <a:solidFill>
                  <a:schemeClr val="accent2"/>
                </a:solidFill>
                <a:latin typeface="DFKai-SB" panose="03000509000000000000" pitchFamily="65" charset="-120"/>
                <a:ea typeface="DFKai-SB" panose="03000509000000000000" pitchFamily="65" charset="-120"/>
                <a:cs typeface="楷体" panose="02010609060101010101" charset="-122"/>
              </a:rPr>
              <a:t> </a:t>
            </a:r>
            <a:r>
              <a:rPr lang="zh-CN" altLang="en-US" sz="4000" b="1" dirty="0">
                <a:solidFill>
                  <a:schemeClr val="accent2"/>
                </a:solidFill>
                <a:latin typeface="DFKai-SB" panose="03000509000000000000" pitchFamily="65" charset="-120"/>
                <a:ea typeface="DFKai-SB" panose="03000509000000000000" pitchFamily="65" charset="-120"/>
                <a:cs typeface="楷体" panose="02010609060101010101" charset="-122"/>
              </a:rPr>
              <a:t>文以載道</a:t>
            </a:r>
            <a:r>
              <a:rPr lang="en-US" altLang="zh-CN" sz="2800" b="1" dirty="0">
                <a:latin typeface="Times New Roman" panose="02020603050405020304"/>
                <a:ea typeface="DFKai-SB" panose="03000509000000000000" pitchFamily="65" charset="-120"/>
                <a:cs typeface="楷体" panose="02010609060101010101" charset="-122"/>
              </a:rPr>
              <a:t>——</a:t>
            </a:r>
            <a:r>
              <a:rPr lang="zh-CN" altLang="en-US" sz="2800" b="1" dirty="0">
                <a:latin typeface="DFKai-SB" panose="03000509000000000000" pitchFamily="65" charset="-120"/>
                <a:ea typeface="DFKai-SB" panose="03000509000000000000" pitchFamily="65" charset="-120"/>
                <a:cs typeface="楷体" panose="02010609060101010101" charset="-122"/>
              </a:rPr>
              <a:t>文學能傳遞及體現作家、角色、</a:t>
            </a:r>
            <a:r>
              <a:rPr lang="zh-TW" altLang="en-US" sz="2800" b="1" dirty="0">
                <a:latin typeface="DFKai-SB" panose="03000509000000000000" pitchFamily="65" charset="-120"/>
                <a:ea typeface="DFKai-SB" panose="03000509000000000000" pitchFamily="65" charset="-120"/>
                <a:cs typeface="楷体" panose="02010609060101010101" charset="-122"/>
              </a:rPr>
              <a:t>歷</a:t>
            </a:r>
            <a:r>
              <a:rPr lang="zh-CN" altLang="en-US" sz="2800" b="1" dirty="0">
                <a:latin typeface="DFKai-SB" panose="03000509000000000000" pitchFamily="65" charset="-120"/>
                <a:ea typeface="DFKai-SB" panose="03000509000000000000" pitchFamily="65" charset="-120"/>
                <a:cs typeface="楷体" panose="02010609060101010101" charset="-122"/>
              </a:rPr>
              <a:t>史背景、社會環境等表現出來的自身價值觀。因此，</a:t>
            </a:r>
            <a:r>
              <a:rPr lang="zh-CN" altLang="en-US" sz="2800" b="1" dirty="0">
                <a:solidFill>
                  <a:schemeClr val="accent2"/>
                </a:solidFill>
                <a:latin typeface="DFKai-SB" panose="03000509000000000000" pitchFamily="65" charset="-120"/>
                <a:ea typeface="DFKai-SB" panose="03000509000000000000" pitchFamily="65" charset="-120"/>
                <a:cs typeface="楷体" panose="02010609060101010101" charset="-122"/>
              </a:rPr>
              <a:t>中</a:t>
            </a:r>
            <a:r>
              <a:rPr lang="zh-TW" altLang="en-US" sz="2800" b="1" dirty="0">
                <a:solidFill>
                  <a:schemeClr val="accent2"/>
                </a:solidFill>
                <a:latin typeface="DFKai-SB" panose="03000509000000000000" pitchFamily="65" charset="-120"/>
                <a:ea typeface="DFKai-SB" panose="03000509000000000000" pitchFamily="65" charset="-120"/>
                <a:cs typeface="楷体" panose="02010609060101010101" charset="-122"/>
              </a:rPr>
              <a:t>國語</a:t>
            </a:r>
            <a:r>
              <a:rPr lang="zh-CN" altLang="en-US" sz="2800" b="1" dirty="0">
                <a:solidFill>
                  <a:schemeClr val="accent2"/>
                </a:solidFill>
                <a:latin typeface="DFKai-SB" panose="03000509000000000000" pitchFamily="65" charset="-120"/>
                <a:ea typeface="DFKai-SB" panose="03000509000000000000" pitchFamily="65" charset="-120"/>
                <a:cs typeface="楷体" panose="02010609060101010101" charset="-122"/>
              </a:rPr>
              <a:t>文科</a:t>
            </a:r>
            <a:r>
              <a:rPr lang="zh-CN" altLang="en-US" sz="2800" b="1" dirty="0">
                <a:latin typeface="DFKai-SB" panose="03000509000000000000" pitchFamily="65" charset="-120"/>
                <a:ea typeface="DFKai-SB" panose="03000509000000000000" pitchFamily="65" charset="-120"/>
                <a:cs typeface="楷体" panose="02010609060101010101" charset="-122"/>
              </a:rPr>
              <a:t>是</a:t>
            </a:r>
            <a:r>
              <a:rPr lang="zh-CN" altLang="en-US" sz="2800" b="1" dirty="0">
                <a:solidFill>
                  <a:schemeClr val="accent2"/>
                </a:solidFill>
                <a:latin typeface="DFKai-SB" panose="03000509000000000000" pitchFamily="65" charset="-120"/>
                <a:ea typeface="DFKai-SB" panose="03000509000000000000" pitchFamily="65" charset="-120"/>
                <a:cs typeface="楷体" panose="02010609060101010101" charset="-122"/>
              </a:rPr>
              <a:t>最適合</a:t>
            </a:r>
            <a:r>
              <a:rPr lang="zh-CN" altLang="en-US" sz="2800" b="1" dirty="0">
                <a:latin typeface="DFKai-SB" panose="03000509000000000000" pitchFamily="65" charset="-120"/>
                <a:ea typeface="DFKai-SB" panose="03000509000000000000" pitchFamily="65" charset="-120"/>
                <a:cs typeface="楷体" panose="02010609060101010101" charset="-122"/>
              </a:rPr>
              <a:t>進行學生</a:t>
            </a:r>
            <a:r>
              <a:rPr lang="zh-CN" altLang="en-US" sz="2800" b="1" dirty="0">
                <a:solidFill>
                  <a:schemeClr val="accent2"/>
                </a:solidFill>
                <a:latin typeface="DFKai-SB" panose="03000509000000000000" pitchFamily="65" charset="-120"/>
                <a:ea typeface="DFKai-SB" panose="03000509000000000000" pitchFamily="65" charset="-120"/>
                <a:cs typeface="楷体" panose="02010609060101010101" charset="-122"/>
              </a:rPr>
              <a:t>價值觀教育及引導的課程</a:t>
            </a:r>
            <a:r>
              <a:rPr lang="zh-CN" altLang="en-US" sz="2800" b="1" dirty="0">
                <a:latin typeface="DFKai-SB" panose="03000509000000000000" pitchFamily="65" charset="-120"/>
                <a:ea typeface="DFKai-SB" panose="03000509000000000000" pitchFamily="65" charset="-120"/>
                <a:cs typeface="楷体" panose="02010609060101010101" charset="-122"/>
              </a:rPr>
              <a:t>。</a:t>
            </a:r>
          </a:p>
        </p:txBody>
      </p:sp>
      <p:sp>
        <p:nvSpPr>
          <p:cNvPr id="3" name="文本框 2"/>
          <p:cNvSpPr txBox="1"/>
          <p:nvPr/>
        </p:nvSpPr>
        <p:spPr>
          <a:xfrm>
            <a:off x="2420620" y="451195"/>
            <a:ext cx="8026400" cy="706755"/>
          </a:xfrm>
          <a:prstGeom prst="rect">
            <a:avLst/>
          </a:prstGeom>
          <a:noFill/>
        </p:spPr>
        <p:txBody>
          <a:bodyPr wrap="square" rtlCol="0">
            <a:spAutoFit/>
          </a:bodyPr>
          <a:lstStyle/>
          <a:p>
            <a:r>
              <a:rPr lang="zh-CN" altLang="en-US" sz="4000" b="1" dirty="0">
                <a:latin typeface="DFKai-SB" panose="03000509000000000000" pitchFamily="65" charset="-120"/>
                <a:ea typeface="DFKai-SB" panose="03000509000000000000" pitchFamily="65" charset="-120"/>
              </a:rPr>
              <a:t>中</a:t>
            </a:r>
            <a:r>
              <a:rPr lang="zh-TW" altLang="en-US" sz="4000" b="1" dirty="0">
                <a:latin typeface="DFKai-SB" panose="03000509000000000000" pitchFamily="65" charset="-120"/>
                <a:ea typeface="DFKai-SB" panose="03000509000000000000" pitchFamily="65" charset="-120"/>
              </a:rPr>
              <a:t>國語文科與</a:t>
            </a:r>
            <a:r>
              <a:rPr lang="zh-CN" altLang="en-US" sz="4000" b="1" dirty="0">
                <a:solidFill>
                  <a:schemeClr val="accent2"/>
                </a:solidFill>
                <a:latin typeface="DFKai-SB" panose="03000509000000000000" pitchFamily="65" charset="-120"/>
                <a:ea typeface="DFKai-SB" panose="03000509000000000000" pitchFamily="65" charset="-120"/>
              </a:rPr>
              <a:t>價值觀教育</a:t>
            </a:r>
            <a:r>
              <a:rPr lang="zh-CN" altLang="en-US" sz="4000" b="1" dirty="0">
                <a:latin typeface="DFKai-SB" panose="03000509000000000000" pitchFamily="65" charset="-120"/>
                <a:ea typeface="DFKai-SB" panose="03000509000000000000" pitchFamily="65" charset="-120"/>
              </a:rPr>
              <a:t>的</a:t>
            </a:r>
            <a:r>
              <a:rPr lang="zh-TW" altLang="en-US" sz="4000" b="1" dirty="0">
                <a:latin typeface="DFKai-SB" panose="03000509000000000000" pitchFamily="65" charset="-120"/>
                <a:ea typeface="DFKai-SB" panose="03000509000000000000" pitchFamily="65" charset="-120"/>
              </a:rPr>
              <a:t>關係</a:t>
            </a:r>
            <a:endParaRPr lang="zh-CN" altLang="en-US" sz="4000" b="1" dirty="0">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940" y="1524000"/>
            <a:ext cx="12174120" cy="438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pic>
        <p:nvPicPr>
          <p:cNvPr id="5" name="图片 4" descr="52a10dc35ad806751152225749ecb872"/>
          <p:cNvPicPr>
            <a:picLocks noChangeAspect="1"/>
          </p:cNvPicPr>
          <p:nvPr/>
        </p:nvPicPr>
        <p:blipFill>
          <a:blip r:embed="rId3"/>
          <a:stretch>
            <a:fillRect/>
          </a:stretch>
        </p:blipFill>
        <p:spPr>
          <a:xfrm flipH="1">
            <a:off x="10238690" y="0"/>
            <a:ext cx="1944370" cy="3221014"/>
          </a:xfrm>
          <a:prstGeom prst="rect">
            <a:avLst/>
          </a:prstGeom>
        </p:spPr>
      </p:pic>
      <p:pic>
        <p:nvPicPr>
          <p:cNvPr id="4" name="图片 3" descr="52a10dc35ad806751152225749ecb872"/>
          <p:cNvPicPr>
            <a:picLocks noChangeAspect="1"/>
          </p:cNvPicPr>
          <p:nvPr/>
        </p:nvPicPr>
        <p:blipFill>
          <a:blip r:embed="rId3"/>
          <a:stretch>
            <a:fillRect/>
          </a:stretch>
        </p:blipFill>
        <p:spPr>
          <a:xfrm>
            <a:off x="-68875" y="-173228"/>
            <a:ext cx="3183890" cy="5090957"/>
          </a:xfrm>
          <a:prstGeom prst="rect">
            <a:avLst/>
          </a:prstGeom>
        </p:spPr>
      </p:pic>
      <p:sp>
        <p:nvSpPr>
          <p:cNvPr id="9" name="矩形 8"/>
          <p:cNvSpPr/>
          <p:nvPr/>
        </p:nvSpPr>
        <p:spPr>
          <a:xfrm>
            <a:off x="4451472" y="177800"/>
            <a:ext cx="3479555" cy="7683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4400" b="1" dirty="0">
                <a:solidFill>
                  <a:srgbClr val="1C242F"/>
                </a:solidFill>
                <a:latin typeface="DFKai-SB" panose="03000509000000000000" pitchFamily="65" charset="-120"/>
                <a:ea typeface="DFKai-SB" panose="03000509000000000000" pitchFamily="65" charset="-120"/>
              </a:rPr>
              <a:t>總結</a:t>
            </a:r>
            <a:endParaRPr kumimoji="0" lang="zh-TW" altLang="en-US" sz="4400" b="1"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endParaRPr>
          </a:p>
        </p:txBody>
      </p:sp>
      <p:sp>
        <p:nvSpPr>
          <p:cNvPr id="2" name="文本框 1"/>
          <p:cNvSpPr txBox="1"/>
          <p:nvPr/>
        </p:nvSpPr>
        <p:spPr>
          <a:xfrm>
            <a:off x="1267142" y="1739309"/>
            <a:ext cx="9657715" cy="4561205"/>
          </a:xfrm>
          <a:prstGeom prst="rect">
            <a:avLst/>
          </a:prstGeom>
          <a:noFill/>
        </p:spPr>
        <p:txBody>
          <a:bodyPr wrap="square" rtlCol="0">
            <a:noAutofit/>
          </a:bodyPr>
          <a:lstStyle/>
          <a:p>
            <a:pPr>
              <a:lnSpc>
                <a:spcPct val="170000"/>
              </a:lnSpc>
            </a:pPr>
            <a:endParaRPr lang="zh-CN" altLang="en-US" dirty="0">
              <a:latin typeface="DFKai-SB" panose="03000509000000000000" pitchFamily="65" charset="-120"/>
              <a:ea typeface="DFKai-SB" panose="03000509000000000000" pitchFamily="65" charset="-120"/>
            </a:endParaRPr>
          </a:p>
          <a:p>
            <a:pPr>
              <a:lnSpc>
                <a:spcPct val="170000"/>
              </a:lnSpc>
            </a:pPr>
            <a:endParaRPr lang="zh-CN" altLang="en-US" dirty="0">
              <a:latin typeface="DFKai-SB" panose="03000509000000000000" pitchFamily="65" charset="-120"/>
              <a:ea typeface="DFKai-SB" panose="03000509000000000000" pitchFamily="65" charset="-120"/>
            </a:endParaRPr>
          </a:p>
          <a:p>
            <a:pPr>
              <a:lnSpc>
                <a:spcPct val="170000"/>
              </a:lnSpc>
            </a:pPr>
            <a:endParaRPr lang="zh-CN" altLang="en-US" dirty="0">
              <a:latin typeface="DFKai-SB" panose="03000509000000000000" pitchFamily="65" charset="-120"/>
              <a:ea typeface="DFKai-SB" panose="03000509000000000000" pitchFamily="65" charset="-120"/>
            </a:endParaRPr>
          </a:p>
          <a:p>
            <a:pPr>
              <a:lnSpc>
                <a:spcPct val="170000"/>
              </a:lnSpc>
            </a:pPr>
            <a:endParaRPr lang="zh-CN" altLang="en-US" dirty="0">
              <a:latin typeface="DFKai-SB" panose="03000509000000000000" pitchFamily="65" charset="-120"/>
              <a:ea typeface="DFKai-SB" panose="03000509000000000000" pitchFamily="65" charset="-120"/>
            </a:endParaRPr>
          </a:p>
          <a:p>
            <a:pPr>
              <a:lnSpc>
                <a:spcPct val="170000"/>
              </a:lnSpc>
            </a:pPr>
            <a:endParaRPr lang="zh-CN" altLang="en-US" dirty="0">
              <a:latin typeface="DFKai-SB" panose="03000509000000000000" pitchFamily="65" charset="-120"/>
              <a:ea typeface="DFKai-SB" panose="03000509000000000000" pitchFamily="65" charset="-120"/>
            </a:endParaRPr>
          </a:p>
          <a:p>
            <a:pPr algn="ctr">
              <a:lnSpc>
                <a:spcPct val="150000"/>
              </a:lnSpc>
            </a:pPr>
            <a:r>
              <a:rPr lang="zh-CN" altLang="en-US" sz="3600" b="1" dirty="0">
                <a:solidFill>
                  <a:schemeClr val="accent2"/>
                </a:solidFill>
                <a:latin typeface="DFKai-SB" panose="03000509000000000000" pitchFamily="65" charset="-120"/>
                <a:ea typeface="DFKai-SB" panose="03000509000000000000" pitchFamily="65" charset="-120"/>
                <a:cs typeface="楷体" panose="02010609060101010101" charset="-122"/>
              </a:rPr>
              <a:t>道之所存，師之所存也</a:t>
            </a:r>
          </a:p>
          <a:p>
            <a:pPr algn="ctr">
              <a:lnSpc>
                <a:spcPct val="150000"/>
              </a:lnSpc>
            </a:pPr>
            <a:r>
              <a:rPr lang="zh-CN" altLang="en-US" sz="3600" b="1" dirty="0">
                <a:solidFill>
                  <a:schemeClr val="accent2"/>
                </a:solidFill>
                <a:latin typeface="DFKai-SB" panose="03000509000000000000" pitchFamily="65" charset="-120"/>
                <a:ea typeface="DFKai-SB" panose="03000509000000000000" pitchFamily="65" charset="-120"/>
                <a:cs typeface="楷体" panose="02010609060101010101" charset="-122"/>
              </a:rPr>
              <a:t>師者，所以傳道受業解惑也</a:t>
            </a:r>
          </a:p>
          <a:p>
            <a:pPr>
              <a:lnSpc>
                <a:spcPct val="170000"/>
              </a:lnSpc>
            </a:pPr>
            <a:endParaRPr lang="zh-CN" altLang="en-US" sz="3600" b="1" dirty="0">
              <a:solidFill>
                <a:schemeClr val="accent2"/>
              </a:solidFill>
              <a:latin typeface="DFKai-SB" panose="03000509000000000000" pitchFamily="65" charset="-120"/>
              <a:ea typeface="DFKai-SB" panose="03000509000000000000" pitchFamily="65" charset="-120"/>
              <a:cs typeface="楷体" panose="02010609060101010101" charset="-122"/>
            </a:endParaRPr>
          </a:p>
        </p:txBody>
      </p:sp>
      <p:sp>
        <p:nvSpPr>
          <p:cNvPr id="23" name="流程图: 可选过程 22"/>
          <p:cNvSpPr/>
          <p:nvPr/>
        </p:nvSpPr>
        <p:spPr>
          <a:xfrm>
            <a:off x="1764982" y="2669584"/>
            <a:ext cx="1421130" cy="1280160"/>
          </a:xfrm>
          <a:prstGeom prst="flowChartAlternateProcess">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dirty="0">
                <a:solidFill>
                  <a:schemeClr val="tx1"/>
                </a:solidFill>
                <a:latin typeface="DFKai-SB" panose="03000509000000000000" pitchFamily="65" charset="-120"/>
                <a:ea typeface="DFKai-SB" panose="03000509000000000000" pitchFamily="65" charset="-120"/>
              </a:rPr>
              <a:t>引導者</a:t>
            </a:r>
          </a:p>
        </p:txBody>
      </p:sp>
      <p:sp>
        <p:nvSpPr>
          <p:cNvPr id="24" name="流程图: 可选过程 23"/>
          <p:cNvSpPr/>
          <p:nvPr/>
        </p:nvSpPr>
        <p:spPr>
          <a:xfrm>
            <a:off x="3650297" y="2669584"/>
            <a:ext cx="1389380" cy="1280160"/>
          </a:xfrm>
          <a:prstGeom prst="flowChartAlternateProcess">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DFKai-SB" panose="03000509000000000000" pitchFamily="65" charset="-120"/>
                <a:ea typeface="DFKai-SB" panose="03000509000000000000" pitchFamily="65" charset="-120"/>
              </a:rPr>
              <a:t>設計者</a:t>
            </a:r>
          </a:p>
        </p:txBody>
      </p:sp>
      <p:sp>
        <p:nvSpPr>
          <p:cNvPr id="25" name="流程图: 可选过程 24"/>
          <p:cNvSpPr/>
          <p:nvPr/>
        </p:nvSpPr>
        <p:spPr>
          <a:xfrm>
            <a:off x="5491797" y="2669584"/>
            <a:ext cx="1437640" cy="1280160"/>
          </a:xfrm>
          <a:prstGeom prst="flowChartAlternateProcess">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DFKai-SB" panose="03000509000000000000" pitchFamily="65" charset="-120"/>
                <a:ea typeface="DFKai-SB" panose="03000509000000000000" pitchFamily="65" charset="-120"/>
              </a:rPr>
              <a:t>傳遞者</a:t>
            </a:r>
          </a:p>
        </p:txBody>
      </p:sp>
      <p:sp>
        <p:nvSpPr>
          <p:cNvPr id="26" name="流程图: 可选过程 25"/>
          <p:cNvSpPr/>
          <p:nvPr/>
        </p:nvSpPr>
        <p:spPr>
          <a:xfrm>
            <a:off x="7381557" y="2670219"/>
            <a:ext cx="1447165" cy="1279525"/>
          </a:xfrm>
          <a:prstGeom prst="flowChartAlternateProcess">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DFKai-SB" panose="03000509000000000000" pitchFamily="65" charset="-120"/>
                <a:ea typeface="DFKai-SB" panose="03000509000000000000" pitchFamily="65" charset="-120"/>
              </a:rPr>
              <a:t>陪伴者</a:t>
            </a:r>
          </a:p>
        </p:txBody>
      </p:sp>
      <p:sp>
        <p:nvSpPr>
          <p:cNvPr id="27" name="流程图: 可选过程 26"/>
          <p:cNvSpPr/>
          <p:nvPr/>
        </p:nvSpPr>
        <p:spPr>
          <a:xfrm>
            <a:off x="9280842" y="2670219"/>
            <a:ext cx="1421130" cy="1279525"/>
          </a:xfrm>
          <a:prstGeom prst="flowChartAlternateProcess">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solidFill>
                  <a:schemeClr val="tx1"/>
                </a:solidFill>
                <a:latin typeface="DFKai-SB" panose="03000509000000000000" pitchFamily="65" charset="-120"/>
                <a:ea typeface="DFKai-SB" panose="03000509000000000000" pitchFamily="65" charset="-120"/>
              </a:rPr>
              <a:t>促進者</a:t>
            </a:r>
          </a:p>
        </p:txBody>
      </p:sp>
      <p:sp>
        <p:nvSpPr>
          <p:cNvPr id="17" name="矩形 16"/>
          <p:cNvSpPr/>
          <p:nvPr/>
        </p:nvSpPr>
        <p:spPr>
          <a:xfrm>
            <a:off x="4547761" y="1725920"/>
            <a:ext cx="347955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3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rPr>
              <a:t>教師的角色</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940" y="1524000"/>
            <a:ext cx="12174120" cy="438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pic>
        <p:nvPicPr>
          <p:cNvPr id="5" name="图片 4" descr="52a10dc35ad806751152225749ecb872"/>
          <p:cNvPicPr>
            <a:picLocks noChangeAspect="1"/>
          </p:cNvPicPr>
          <p:nvPr/>
        </p:nvPicPr>
        <p:blipFill>
          <a:blip r:embed="rId3"/>
          <a:stretch>
            <a:fillRect/>
          </a:stretch>
        </p:blipFill>
        <p:spPr>
          <a:xfrm flipH="1">
            <a:off x="10238690" y="0"/>
            <a:ext cx="1944370" cy="3221014"/>
          </a:xfrm>
          <a:prstGeom prst="rect">
            <a:avLst/>
          </a:prstGeom>
        </p:spPr>
      </p:pic>
      <p:pic>
        <p:nvPicPr>
          <p:cNvPr id="4" name="图片 3" descr="52a10dc35ad806751152225749ecb872"/>
          <p:cNvPicPr>
            <a:picLocks noChangeAspect="1"/>
          </p:cNvPicPr>
          <p:nvPr/>
        </p:nvPicPr>
        <p:blipFill>
          <a:blip r:embed="rId3"/>
          <a:stretch>
            <a:fillRect/>
          </a:stretch>
        </p:blipFill>
        <p:spPr>
          <a:xfrm>
            <a:off x="-68875" y="-173228"/>
            <a:ext cx="3183890" cy="5090957"/>
          </a:xfrm>
          <a:prstGeom prst="rect">
            <a:avLst/>
          </a:prstGeom>
        </p:spPr>
      </p:pic>
      <p:sp>
        <p:nvSpPr>
          <p:cNvPr id="9" name="矩形 8"/>
          <p:cNvSpPr/>
          <p:nvPr/>
        </p:nvSpPr>
        <p:spPr>
          <a:xfrm>
            <a:off x="3192830" y="2317541"/>
            <a:ext cx="6340331"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8800" dirty="0">
                <a:solidFill>
                  <a:srgbClr val="1C242F"/>
                </a:solidFill>
                <a:latin typeface="DFKai-SB" panose="03000509000000000000" pitchFamily="65" charset="-120"/>
                <a:ea typeface="DFKai-SB" panose="03000509000000000000" pitchFamily="65" charset="-120"/>
              </a:rPr>
              <a:t>感謝聆聽</a:t>
            </a:r>
            <a:r>
              <a:rPr lang="en-US" altLang="zh-TW" sz="8800" dirty="0">
                <a:solidFill>
                  <a:srgbClr val="1C242F"/>
                </a:solidFill>
                <a:latin typeface="DFKai-SB" panose="03000509000000000000" pitchFamily="65" charset="-120"/>
                <a:ea typeface="DFKai-SB" panose="03000509000000000000" pitchFamily="65" charset="-12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88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rPr>
              <a:t>歡迎交流</a:t>
            </a:r>
            <a:r>
              <a:rPr kumimoji="0" lang="en-US" altLang="zh-TW" sz="88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rPr>
              <a:t>!</a:t>
            </a:r>
            <a:endParaRPr kumimoji="0" lang="zh-TW" altLang="en-US" sz="88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图片 333" descr="E:/设计图片素材/7898059_.jpg7898059_"/>
          <p:cNvPicPr>
            <a:picLocks noChangeAspect="1"/>
          </p:cNvPicPr>
          <p:nvPr>
            <p:custDataLst>
              <p:tags r:id="rId1"/>
            </p:custDataLst>
          </p:nvPr>
        </p:nvPicPr>
        <p:blipFill>
          <a:blip r:embed="rId30" cstate="email"/>
          <a:srcRect l="12845" t="918" r="12845" b="918"/>
          <a:stretch>
            <a:fillRect/>
          </a:stretch>
        </p:blipFill>
        <p:spPr>
          <a:xfrm>
            <a:off x="9180549" y="2361678"/>
            <a:ext cx="2967809" cy="2534853"/>
          </a:xfrm>
          <a:custGeom>
            <a:avLst/>
            <a:gdLst/>
            <a:ahLst/>
            <a:cxnLst>
              <a:cxn ang="3">
                <a:pos x="hc" y="t"/>
              </a:cxn>
              <a:cxn ang="cd2">
                <a:pos x="l" y="vc"/>
              </a:cxn>
              <a:cxn ang="cd4">
                <a:pos x="hc" y="b"/>
              </a:cxn>
              <a:cxn ang="0">
                <a:pos x="r" y="vc"/>
              </a:cxn>
            </a:cxnLst>
            <a:rect l="l" t="t" r="r" b="b"/>
            <a:pathLst>
              <a:path w="6117" h="6117">
                <a:moveTo>
                  <a:pt x="3059" y="0"/>
                </a:moveTo>
                <a:cubicBezTo>
                  <a:pt x="3828" y="0"/>
                  <a:pt x="4497" y="429"/>
                  <a:pt x="4840" y="1061"/>
                </a:cubicBezTo>
                <a:lnTo>
                  <a:pt x="4911" y="1206"/>
                </a:lnTo>
                <a:lnTo>
                  <a:pt x="5056" y="1277"/>
                </a:lnTo>
                <a:cubicBezTo>
                  <a:pt x="5688" y="1620"/>
                  <a:pt x="6117" y="2289"/>
                  <a:pt x="6117" y="3059"/>
                </a:cubicBezTo>
                <a:cubicBezTo>
                  <a:pt x="6117" y="3828"/>
                  <a:pt x="5688" y="4497"/>
                  <a:pt x="5056" y="4840"/>
                </a:cubicBezTo>
                <a:lnTo>
                  <a:pt x="4911" y="4911"/>
                </a:lnTo>
                <a:lnTo>
                  <a:pt x="4840" y="5056"/>
                </a:lnTo>
                <a:cubicBezTo>
                  <a:pt x="4497" y="5688"/>
                  <a:pt x="3828" y="6117"/>
                  <a:pt x="3059" y="6117"/>
                </a:cubicBezTo>
                <a:cubicBezTo>
                  <a:pt x="2289" y="6117"/>
                  <a:pt x="1620" y="5688"/>
                  <a:pt x="1277" y="5056"/>
                </a:cubicBezTo>
                <a:lnTo>
                  <a:pt x="1206" y="4911"/>
                </a:lnTo>
                <a:lnTo>
                  <a:pt x="1061" y="4840"/>
                </a:lnTo>
                <a:cubicBezTo>
                  <a:pt x="429" y="4497"/>
                  <a:pt x="0" y="3828"/>
                  <a:pt x="0" y="3059"/>
                </a:cubicBezTo>
                <a:cubicBezTo>
                  <a:pt x="0" y="2289"/>
                  <a:pt x="429" y="1620"/>
                  <a:pt x="1061" y="1277"/>
                </a:cubicBezTo>
                <a:lnTo>
                  <a:pt x="1206" y="1206"/>
                </a:lnTo>
                <a:lnTo>
                  <a:pt x="1277" y="1061"/>
                </a:lnTo>
                <a:cubicBezTo>
                  <a:pt x="1620" y="429"/>
                  <a:pt x="2289" y="0"/>
                  <a:pt x="3059" y="0"/>
                </a:cubicBezTo>
                <a:close/>
              </a:path>
            </a:pathLst>
          </a:custGeom>
          <a:solidFill>
            <a:schemeClr val="accent3"/>
          </a:solidFill>
          <a:ln w="104775" cap="flat" cmpd="thickThin" algn="ctr">
            <a:solidFill>
              <a:srgbClr val="F7CF97"/>
            </a:solidFill>
            <a:prstDash val="solid"/>
            <a:miter lim="800000"/>
            <a:headEnd/>
            <a:tailEnd/>
          </a:ln>
          <a:effectLst/>
        </p:spPr>
      </p:pic>
      <p:grpSp>
        <p:nvGrpSpPr>
          <p:cNvPr id="786" name="组合 785"/>
          <p:cNvGrpSpPr/>
          <p:nvPr>
            <p:custDataLst>
              <p:tags r:id="rId2"/>
            </p:custDataLst>
          </p:nvPr>
        </p:nvGrpSpPr>
        <p:grpSpPr>
          <a:xfrm>
            <a:off x="145509" y="2943631"/>
            <a:ext cx="2674165" cy="1996080"/>
            <a:chOff x="2165" y="3541"/>
            <a:chExt cx="14855" cy="12324"/>
          </a:xfrm>
        </p:grpSpPr>
        <p:pic>
          <p:nvPicPr>
            <p:cNvPr id="787" name="图片 786" descr="x"/>
            <p:cNvPicPr>
              <a:picLocks noChangeAspect="1"/>
            </p:cNvPicPr>
            <p:nvPr>
              <p:custDataLst>
                <p:tags r:id="rId26"/>
              </p:custDataLst>
            </p:nvPr>
          </p:nvPicPr>
          <p:blipFill>
            <a:blip r:embed="rId31"/>
            <a:stretch>
              <a:fillRect/>
            </a:stretch>
          </p:blipFill>
          <p:spPr>
            <a:xfrm>
              <a:off x="2165" y="3541"/>
              <a:ext cx="14855" cy="12324"/>
            </a:xfrm>
            <a:prstGeom prst="rect">
              <a:avLst/>
            </a:prstGeom>
          </p:spPr>
        </p:pic>
        <p:pic>
          <p:nvPicPr>
            <p:cNvPr id="788" name="图片 787" descr="E:/设计图片素材/7805730_.jpg7805730_"/>
            <p:cNvPicPr>
              <a:picLocks noChangeAspect="1"/>
            </p:cNvPicPr>
            <p:nvPr>
              <p:custDataLst>
                <p:tags r:id="rId27"/>
              </p:custDataLst>
            </p:nvPr>
          </p:nvPicPr>
          <p:blipFill>
            <a:blip r:embed="rId32" cstate="email"/>
            <a:srcRect l="3106" r="3106"/>
            <a:stretch>
              <a:fillRect/>
            </a:stretch>
          </p:blipFill>
          <p:spPr>
            <a:xfrm>
              <a:off x="2896" y="4081"/>
              <a:ext cx="13387" cy="10705"/>
            </a:xfrm>
            <a:custGeom>
              <a:avLst/>
              <a:gdLst/>
              <a:ahLst/>
              <a:cxnLst>
                <a:cxn ang="3">
                  <a:pos x="hc" y="t"/>
                </a:cxn>
                <a:cxn ang="cd2">
                  <a:pos x="l" y="vc"/>
                </a:cxn>
                <a:cxn ang="cd4">
                  <a:pos x="hc" y="b"/>
                </a:cxn>
                <a:cxn ang="0">
                  <a:pos x="r" y="vc"/>
                </a:cxn>
              </a:cxnLst>
              <a:rect l="l" t="t" r="r" b="b"/>
              <a:pathLst>
                <a:path w="6228" h="4980">
                  <a:moveTo>
                    <a:pt x="0" y="0"/>
                  </a:moveTo>
                  <a:lnTo>
                    <a:pt x="6228" y="0"/>
                  </a:lnTo>
                  <a:lnTo>
                    <a:pt x="6228" y="4980"/>
                  </a:lnTo>
                  <a:lnTo>
                    <a:pt x="0" y="4980"/>
                  </a:lnTo>
                  <a:lnTo>
                    <a:pt x="0" y="0"/>
                  </a:lnTo>
                  <a:close/>
                </a:path>
              </a:pathLst>
            </a:custGeom>
            <a:noFill/>
            <a:ln w="6350">
              <a:solidFill>
                <a:srgbClr val="CBCBCB"/>
              </a:solidFill>
            </a:ln>
          </p:spPr>
        </p:pic>
      </p:grpSp>
      <p:pic>
        <p:nvPicPr>
          <p:cNvPr id="4" name="图片 3" descr="sarah-sheedy-wG26ifbU1ME-unsplash"/>
          <p:cNvPicPr>
            <a:picLocks noChangeAspect="1"/>
          </p:cNvPicPr>
          <p:nvPr>
            <p:custDataLst>
              <p:tags r:id="rId3"/>
            </p:custDataLst>
          </p:nvPr>
        </p:nvPicPr>
        <p:blipFill>
          <a:blip r:embed="rId33" cstate="screen"/>
          <a:srcRect l="-12" t="10679" r="-12" b="10679"/>
          <a:stretch>
            <a:fillRect/>
          </a:stretch>
        </p:blipFill>
        <p:spPr>
          <a:xfrm>
            <a:off x="6090411" y="1067366"/>
            <a:ext cx="3422806" cy="2171211"/>
          </a:xfrm>
          <a:custGeom>
            <a:avLst/>
            <a:gdLst/>
            <a:ahLst/>
            <a:cxnLst>
              <a:cxn ang="3">
                <a:pos x="hc" y="t"/>
              </a:cxn>
              <a:cxn ang="cd2">
                <a:pos x="l" y="vc"/>
              </a:cxn>
              <a:cxn ang="cd4">
                <a:pos x="hc" y="b"/>
              </a:cxn>
              <a:cxn ang="0">
                <a:pos x="r" y="vc"/>
              </a:cxn>
            </a:cxnLst>
            <a:rect l="l" t="t" r="r" b="b"/>
            <a:pathLst>
              <a:path w="8533" h="5032">
                <a:moveTo>
                  <a:pt x="387" y="0"/>
                </a:moveTo>
                <a:lnTo>
                  <a:pt x="8146" y="0"/>
                </a:lnTo>
                <a:cubicBezTo>
                  <a:pt x="8360" y="0"/>
                  <a:pt x="8533" y="173"/>
                  <a:pt x="8533" y="387"/>
                </a:cubicBezTo>
                <a:lnTo>
                  <a:pt x="8533" y="4645"/>
                </a:lnTo>
                <a:cubicBezTo>
                  <a:pt x="8533" y="4859"/>
                  <a:pt x="8360" y="5032"/>
                  <a:pt x="8146" y="5032"/>
                </a:cubicBezTo>
                <a:lnTo>
                  <a:pt x="387" y="5032"/>
                </a:lnTo>
                <a:cubicBezTo>
                  <a:pt x="173" y="5032"/>
                  <a:pt x="0" y="4859"/>
                  <a:pt x="0" y="4645"/>
                </a:cubicBezTo>
                <a:lnTo>
                  <a:pt x="0" y="387"/>
                </a:lnTo>
                <a:cubicBezTo>
                  <a:pt x="0" y="173"/>
                  <a:pt x="173" y="0"/>
                  <a:pt x="387" y="0"/>
                </a:cubicBezTo>
                <a:close/>
              </a:path>
            </a:pathLst>
          </a:custGeom>
          <a:ln w="60325">
            <a:gradFill>
              <a:gsLst>
                <a:gs pos="0">
                  <a:schemeClr val="accent1">
                    <a:alpha val="34000"/>
                  </a:schemeClr>
                </a:gs>
                <a:gs pos="100000">
                  <a:schemeClr val="accent1">
                    <a:alpha val="80000"/>
                  </a:schemeClr>
                </a:gs>
              </a:gsLst>
              <a:lin ang="5400000" scaled="1"/>
            </a:gradFill>
          </a:ln>
          <a:effectLst>
            <a:reflection blurRad="6350" stA="25000" endA="300" endPos="32000" dist="12700" dir="5400000" sy="-100000" algn="bl" rotWithShape="0"/>
          </a:effectLst>
          <a:scene3d>
            <a:camera prst="perspectiveLeft"/>
            <a:lightRig rig="threePt" dir="t"/>
          </a:scene3d>
        </p:spPr>
      </p:pic>
      <p:grpSp>
        <p:nvGrpSpPr>
          <p:cNvPr id="159" name="组合 158"/>
          <p:cNvGrpSpPr/>
          <p:nvPr>
            <p:custDataLst>
              <p:tags r:id="rId4"/>
            </p:custDataLst>
          </p:nvPr>
        </p:nvGrpSpPr>
        <p:grpSpPr>
          <a:xfrm>
            <a:off x="7560589" y="4154759"/>
            <a:ext cx="2974346" cy="2972896"/>
            <a:chOff x="2198" y="1649"/>
            <a:chExt cx="14694" cy="15264"/>
          </a:xfrm>
        </p:grpSpPr>
        <p:pic>
          <p:nvPicPr>
            <p:cNvPr id="160" name="图片 159" descr="E:/设计图片素材/7968534_.jpg7968534_"/>
            <p:cNvPicPr>
              <a:picLocks noChangeAspect="1"/>
            </p:cNvPicPr>
            <p:nvPr>
              <p:custDataLst>
                <p:tags r:id="rId15"/>
              </p:custDataLst>
            </p:nvPr>
          </p:nvPicPr>
          <p:blipFill>
            <a:blip r:embed="rId34" cstate="email"/>
            <a:srcRect l="-16" t="4570" r="-16" b="4570"/>
            <a:stretch>
              <a:fillRect/>
            </a:stretch>
          </p:blipFill>
          <p:spPr>
            <a:xfrm>
              <a:off x="2198" y="4068"/>
              <a:ext cx="14695" cy="11970"/>
            </a:xfrm>
            <a:custGeom>
              <a:avLst/>
              <a:gdLst/>
              <a:ahLst/>
              <a:cxnLst>
                <a:cxn ang="3">
                  <a:pos x="hc" y="t"/>
                </a:cxn>
                <a:cxn ang="cd2">
                  <a:pos x="l" y="vc"/>
                </a:cxn>
                <a:cxn ang="cd4">
                  <a:pos x="hc" y="b"/>
                </a:cxn>
                <a:cxn ang="0">
                  <a:pos x="r" y="vc"/>
                </a:cxn>
              </a:cxnLst>
              <a:rect l="l" t="t" r="r" b="b"/>
              <a:pathLst>
                <a:path w="6965" h="5674">
                  <a:moveTo>
                    <a:pt x="4763" y="0"/>
                  </a:moveTo>
                  <a:cubicBezTo>
                    <a:pt x="5158" y="0"/>
                    <a:pt x="5541" y="171"/>
                    <a:pt x="5853" y="426"/>
                  </a:cubicBezTo>
                  <a:cubicBezTo>
                    <a:pt x="6127" y="649"/>
                    <a:pt x="6344" y="934"/>
                    <a:pt x="6528" y="1234"/>
                  </a:cubicBezTo>
                  <a:cubicBezTo>
                    <a:pt x="6811" y="1693"/>
                    <a:pt x="6928" y="2146"/>
                    <a:pt x="6956" y="2680"/>
                  </a:cubicBezTo>
                  <a:cubicBezTo>
                    <a:pt x="6992" y="3364"/>
                    <a:pt x="6934" y="4079"/>
                    <a:pt x="6601" y="4677"/>
                  </a:cubicBezTo>
                  <a:cubicBezTo>
                    <a:pt x="6271" y="5276"/>
                    <a:pt x="5615" y="5733"/>
                    <a:pt x="4934" y="5667"/>
                  </a:cubicBezTo>
                  <a:cubicBezTo>
                    <a:pt x="4444" y="5620"/>
                    <a:pt x="4021" y="5326"/>
                    <a:pt x="3597" y="5075"/>
                  </a:cubicBezTo>
                  <a:cubicBezTo>
                    <a:pt x="3089" y="4777"/>
                    <a:pt x="2550" y="4532"/>
                    <a:pt x="1991" y="4348"/>
                  </a:cubicBezTo>
                  <a:cubicBezTo>
                    <a:pt x="1655" y="4238"/>
                    <a:pt x="1308" y="4154"/>
                    <a:pt x="990" y="3995"/>
                  </a:cubicBezTo>
                  <a:cubicBezTo>
                    <a:pt x="641" y="3821"/>
                    <a:pt x="459" y="3561"/>
                    <a:pt x="262" y="3234"/>
                  </a:cubicBezTo>
                  <a:cubicBezTo>
                    <a:pt x="62" y="2905"/>
                    <a:pt x="-5" y="2510"/>
                    <a:pt x="0" y="2126"/>
                  </a:cubicBezTo>
                  <a:cubicBezTo>
                    <a:pt x="8" y="1715"/>
                    <a:pt x="97" y="1296"/>
                    <a:pt x="333" y="962"/>
                  </a:cubicBezTo>
                  <a:cubicBezTo>
                    <a:pt x="629" y="541"/>
                    <a:pt x="1089" y="371"/>
                    <a:pt x="1586" y="430"/>
                  </a:cubicBezTo>
                  <a:cubicBezTo>
                    <a:pt x="2263" y="509"/>
                    <a:pt x="2961" y="543"/>
                    <a:pt x="3615" y="351"/>
                  </a:cubicBezTo>
                  <a:cubicBezTo>
                    <a:pt x="3893" y="271"/>
                    <a:pt x="4152" y="114"/>
                    <a:pt x="4430" y="42"/>
                  </a:cubicBezTo>
                  <a:cubicBezTo>
                    <a:pt x="4541" y="14"/>
                    <a:pt x="4652" y="0"/>
                    <a:pt x="4763" y="0"/>
                  </a:cubicBezTo>
                  <a:close/>
                </a:path>
              </a:pathLst>
            </a:custGeom>
          </p:spPr>
        </p:pic>
        <p:sp>
          <p:nvSpPr>
            <p:cNvPr id="161" name="Freeform 10"/>
            <p:cNvSpPr/>
            <p:nvPr>
              <p:custDataLst>
                <p:tags r:id="rId16"/>
              </p:custDataLst>
            </p:nvPr>
          </p:nvSpPr>
          <p:spPr bwMode="auto">
            <a:xfrm>
              <a:off x="2557" y="4196"/>
              <a:ext cx="14072" cy="11493"/>
            </a:xfrm>
            <a:custGeom>
              <a:avLst/>
              <a:gdLst>
                <a:gd name="T0" fmla="*/ 1888 w 3650"/>
                <a:gd name="T1" fmla="*/ 226 h 2981"/>
                <a:gd name="T2" fmla="*/ 2313 w 3650"/>
                <a:gd name="T3" fmla="*/ 67 h 2981"/>
                <a:gd name="T4" fmla="*/ 3055 w 3650"/>
                <a:gd name="T5" fmla="*/ 264 h 2981"/>
                <a:gd name="T6" fmla="*/ 3408 w 3650"/>
                <a:gd name="T7" fmla="*/ 678 h 2981"/>
                <a:gd name="T8" fmla="*/ 3631 w 3650"/>
                <a:gd name="T9" fmla="*/ 1418 h 2981"/>
                <a:gd name="T10" fmla="*/ 3446 w 3650"/>
                <a:gd name="T11" fmla="*/ 2440 h 2981"/>
                <a:gd name="T12" fmla="*/ 2576 w 3650"/>
                <a:gd name="T13" fmla="*/ 2948 h 2981"/>
                <a:gd name="T14" fmla="*/ 1878 w 3650"/>
                <a:gd name="T15" fmla="*/ 2644 h 2981"/>
                <a:gd name="T16" fmla="*/ 1041 w 3650"/>
                <a:gd name="T17" fmla="*/ 2272 h 2981"/>
                <a:gd name="T18" fmla="*/ 519 w 3650"/>
                <a:gd name="T19" fmla="*/ 2091 h 2981"/>
                <a:gd name="T20" fmla="*/ 138 w 3650"/>
                <a:gd name="T21" fmla="*/ 1701 h 2981"/>
                <a:gd name="T22" fmla="*/ 3 w 3650"/>
                <a:gd name="T23" fmla="*/ 1134 h 2981"/>
                <a:gd name="T24" fmla="*/ 176 w 3650"/>
                <a:gd name="T25" fmla="*/ 538 h 2981"/>
                <a:gd name="T26" fmla="*/ 830 w 3650"/>
                <a:gd name="T27" fmla="*/ 266 h 2981"/>
                <a:gd name="T28" fmla="*/ 1888 w 3650"/>
                <a:gd name="T29" fmla="*/ 226 h 2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0" h="2981">
                  <a:moveTo>
                    <a:pt x="1888" y="226"/>
                  </a:moveTo>
                  <a:cubicBezTo>
                    <a:pt x="2033" y="184"/>
                    <a:pt x="2168" y="104"/>
                    <a:pt x="2313" y="67"/>
                  </a:cubicBezTo>
                  <a:cubicBezTo>
                    <a:pt x="2577" y="0"/>
                    <a:pt x="2847" y="96"/>
                    <a:pt x="3055" y="264"/>
                  </a:cubicBezTo>
                  <a:cubicBezTo>
                    <a:pt x="3198" y="378"/>
                    <a:pt x="3311" y="524"/>
                    <a:pt x="3408" y="678"/>
                  </a:cubicBezTo>
                  <a:cubicBezTo>
                    <a:pt x="3555" y="913"/>
                    <a:pt x="3616" y="1145"/>
                    <a:pt x="3631" y="1418"/>
                  </a:cubicBezTo>
                  <a:cubicBezTo>
                    <a:pt x="3650" y="1768"/>
                    <a:pt x="3619" y="2134"/>
                    <a:pt x="3446" y="2440"/>
                  </a:cubicBezTo>
                  <a:cubicBezTo>
                    <a:pt x="3273" y="2747"/>
                    <a:pt x="2931" y="2981"/>
                    <a:pt x="2576" y="2948"/>
                  </a:cubicBezTo>
                  <a:cubicBezTo>
                    <a:pt x="2321" y="2924"/>
                    <a:pt x="2099" y="2772"/>
                    <a:pt x="1878" y="2644"/>
                  </a:cubicBezTo>
                  <a:cubicBezTo>
                    <a:pt x="1614" y="2491"/>
                    <a:pt x="1332" y="2366"/>
                    <a:pt x="1041" y="2272"/>
                  </a:cubicBezTo>
                  <a:cubicBezTo>
                    <a:pt x="866" y="2215"/>
                    <a:pt x="684" y="2173"/>
                    <a:pt x="519" y="2091"/>
                  </a:cubicBezTo>
                  <a:cubicBezTo>
                    <a:pt x="337" y="2002"/>
                    <a:pt x="241" y="1869"/>
                    <a:pt x="138" y="1701"/>
                  </a:cubicBezTo>
                  <a:cubicBezTo>
                    <a:pt x="35" y="1533"/>
                    <a:pt x="0" y="1331"/>
                    <a:pt x="3" y="1134"/>
                  </a:cubicBezTo>
                  <a:cubicBezTo>
                    <a:pt x="6" y="924"/>
                    <a:pt x="53" y="709"/>
                    <a:pt x="176" y="538"/>
                  </a:cubicBezTo>
                  <a:cubicBezTo>
                    <a:pt x="330" y="323"/>
                    <a:pt x="570" y="236"/>
                    <a:pt x="830" y="266"/>
                  </a:cubicBezTo>
                  <a:cubicBezTo>
                    <a:pt x="1183" y="306"/>
                    <a:pt x="1546" y="323"/>
                    <a:pt x="1888" y="226"/>
                  </a:cubicBezTo>
                  <a:close/>
                </a:path>
              </a:pathLst>
            </a:custGeom>
            <a:noFill/>
            <a:ln w="47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2" name="Freeform 11"/>
            <p:cNvSpPr/>
            <p:nvPr>
              <p:custDataLst>
                <p:tags r:id="rId17"/>
              </p:custDataLst>
            </p:nvPr>
          </p:nvSpPr>
          <p:spPr bwMode="auto">
            <a:xfrm>
              <a:off x="3617" y="1649"/>
              <a:ext cx="12563" cy="13740"/>
            </a:xfrm>
            <a:custGeom>
              <a:avLst/>
              <a:gdLst>
                <a:gd name="T0" fmla="*/ 552 w 3260"/>
                <a:gd name="T1" fmla="*/ 873 h 3563"/>
                <a:gd name="T2" fmla="*/ 1210 w 3260"/>
                <a:gd name="T3" fmla="*/ 499 h 3563"/>
                <a:gd name="T4" fmla="*/ 1631 w 3260"/>
                <a:gd name="T5" fmla="*/ 296 h 3563"/>
                <a:gd name="T6" fmla="*/ 3207 w 3260"/>
                <a:gd name="T7" fmla="*/ 1762 h 3563"/>
                <a:gd name="T8" fmla="*/ 2578 w 3260"/>
                <a:gd name="T9" fmla="*/ 3108 h 3563"/>
                <a:gd name="T10" fmla="*/ 1654 w 3260"/>
                <a:gd name="T11" fmla="*/ 3529 h 3563"/>
                <a:gd name="T12" fmla="*/ 898 w 3260"/>
                <a:gd name="T13" fmla="*/ 3489 h 3563"/>
                <a:gd name="T14" fmla="*/ 320 w 3260"/>
                <a:gd name="T15" fmla="*/ 3228 h 3563"/>
                <a:gd name="T16" fmla="*/ 0 w 3260"/>
                <a:gd name="T17" fmla="*/ 2698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0" h="3563">
                  <a:moveTo>
                    <a:pt x="552" y="873"/>
                  </a:moveTo>
                  <a:cubicBezTo>
                    <a:pt x="772" y="749"/>
                    <a:pt x="991" y="624"/>
                    <a:pt x="1210" y="499"/>
                  </a:cubicBezTo>
                  <a:cubicBezTo>
                    <a:pt x="1346" y="422"/>
                    <a:pt x="1483" y="344"/>
                    <a:pt x="1631" y="296"/>
                  </a:cubicBezTo>
                  <a:cubicBezTo>
                    <a:pt x="2551" y="0"/>
                    <a:pt x="3260" y="918"/>
                    <a:pt x="3207" y="1762"/>
                  </a:cubicBezTo>
                  <a:cubicBezTo>
                    <a:pt x="3177" y="2251"/>
                    <a:pt x="2957" y="2786"/>
                    <a:pt x="2578" y="3108"/>
                  </a:cubicBezTo>
                  <a:cubicBezTo>
                    <a:pt x="2321" y="3327"/>
                    <a:pt x="1991" y="3484"/>
                    <a:pt x="1654" y="3529"/>
                  </a:cubicBezTo>
                  <a:cubicBezTo>
                    <a:pt x="1403" y="3563"/>
                    <a:pt x="1144" y="3551"/>
                    <a:pt x="898" y="3489"/>
                  </a:cubicBezTo>
                  <a:cubicBezTo>
                    <a:pt x="693" y="3437"/>
                    <a:pt x="489" y="3357"/>
                    <a:pt x="320" y="3228"/>
                  </a:cubicBezTo>
                  <a:cubicBezTo>
                    <a:pt x="158" y="3105"/>
                    <a:pt x="13" y="2907"/>
                    <a:pt x="0" y="2698"/>
                  </a:cubicBezTo>
                </a:path>
              </a:pathLst>
            </a:cu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3" name="Oval 12"/>
            <p:cNvSpPr>
              <a:spLocks noChangeArrowheads="1"/>
            </p:cNvSpPr>
            <p:nvPr>
              <p:custDataLst>
                <p:tags r:id="rId18"/>
              </p:custDataLst>
            </p:nvPr>
          </p:nvSpPr>
          <p:spPr bwMode="auto">
            <a:xfrm>
              <a:off x="5210" y="3395"/>
              <a:ext cx="570" cy="570"/>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4" name="Oval 13"/>
            <p:cNvSpPr>
              <a:spLocks noChangeArrowheads="1"/>
            </p:cNvSpPr>
            <p:nvPr>
              <p:custDataLst>
                <p:tags r:id="rId19"/>
              </p:custDataLst>
            </p:nvPr>
          </p:nvSpPr>
          <p:spPr bwMode="auto">
            <a:xfrm>
              <a:off x="2409" y="13036"/>
              <a:ext cx="564" cy="570"/>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5" name="Oval 14"/>
            <p:cNvSpPr>
              <a:spLocks noChangeArrowheads="1"/>
            </p:cNvSpPr>
            <p:nvPr>
              <p:custDataLst>
                <p:tags r:id="rId20"/>
              </p:custDataLst>
            </p:nvPr>
          </p:nvSpPr>
          <p:spPr bwMode="auto">
            <a:xfrm>
              <a:off x="9919" y="16343"/>
              <a:ext cx="564" cy="570"/>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6" name="Oval 15"/>
            <p:cNvSpPr>
              <a:spLocks noChangeArrowheads="1"/>
            </p:cNvSpPr>
            <p:nvPr>
              <p:custDataLst>
                <p:tags r:id="rId21"/>
              </p:custDataLst>
            </p:nvPr>
          </p:nvSpPr>
          <p:spPr bwMode="auto">
            <a:xfrm>
              <a:off x="15980" y="4655"/>
              <a:ext cx="564" cy="564"/>
            </a:xfrm>
            <a:prstGeom prst="ellipse">
              <a:avLst/>
            </a:prstGeom>
            <a:noFill/>
            <a:ln w="4763"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7" name="Oval 16"/>
            <p:cNvSpPr>
              <a:spLocks noChangeArrowheads="1"/>
            </p:cNvSpPr>
            <p:nvPr>
              <p:custDataLst>
                <p:tags r:id="rId22"/>
              </p:custDataLst>
            </p:nvPr>
          </p:nvSpPr>
          <p:spPr bwMode="auto">
            <a:xfrm>
              <a:off x="2736" y="11939"/>
              <a:ext cx="322" cy="32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8" name="Oval 17"/>
            <p:cNvSpPr>
              <a:spLocks noChangeArrowheads="1"/>
            </p:cNvSpPr>
            <p:nvPr>
              <p:custDataLst>
                <p:tags r:id="rId23"/>
              </p:custDataLst>
            </p:nvPr>
          </p:nvSpPr>
          <p:spPr bwMode="auto">
            <a:xfrm>
              <a:off x="9118" y="16333"/>
              <a:ext cx="322" cy="32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69" name="Oval 18"/>
            <p:cNvSpPr>
              <a:spLocks noChangeArrowheads="1"/>
            </p:cNvSpPr>
            <p:nvPr>
              <p:custDataLst>
                <p:tags r:id="rId24"/>
              </p:custDataLst>
            </p:nvPr>
          </p:nvSpPr>
          <p:spPr bwMode="auto">
            <a:xfrm>
              <a:off x="16438" y="5631"/>
              <a:ext cx="316" cy="32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sp>
          <p:nvSpPr>
            <p:cNvPr id="170" name="Freeform 19"/>
            <p:cNvSpPr/>
            <p:nvPr>
              <p:custDataLst>
                <p:tags r:id="rId25"/>
              </p:custDataLst>
            </p:nvPr>
          </p:nvSpPr>
          <p:spPr bwMode="auto">
            <a:xfrm>
              <a:off x="3606" y="12029"/>
              <a:ext cx="6857" cy="3360"/>
            </a:xfrm>
            <a:custGeom>
              <a:avLst/>
              <a:gdLst>
                <a:gd name="T0" fmla="*/ 724 w 1778"/>
                <a:gd name="T1" fmla="*/ 314 h 872"/>
                <a:gd name="T2" fmla="*/ 176 w 1778"/>
                <a:gd name="T3" fmla="*/ 121 h 872"/>
                <a:gd name="T4" fmla="*/ 0 w 1778"/>
                <a:gd name="T5" fmla="*/ 0 h 872"/>
                <a:gd name="T6" fmla="*/ 2 w 1778"/>
                <a:gd name="T7" fmla="*/ 7 h 872"/>
                <a:gd name="T8" fmla="*/ 322 w 1778"/>
                <a:gd name="T9" fmla="*/ 537 h 872"/>
                <a:gd name="T10" fmla="*/ 900 w 1778"/>
                <a:gd name="T11" fmla="*/ 798 h 872"/>
                <a:gd name="T12" fmla="*/ 1656 w 1778"/>
                <a:gd name="T13" fmla="*/ 838 h 872"/>
                <a:gd name="T14" fmla="*/ 1778 w 1778"/>
                <a:gd name="T15" fmla="*/ 817 h 872"/>
                <a:gd name="T16" fmla="*/ 1603 w 1778"/>
                <a:gd name="T17" fmla="*/ 712 h 872"/>
                <a:gd name="T18" fmla="*/ 724 w 1778"/>
                <a:gd name="T19" fmla="*/ 31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8" h="872">
                  <a:moveTo>
                    <a:pt x="724" y="314"/>
                  </a:moveTo>
                  <a:cubicBezTo>
                    <a:pt x="540" y="254"/>
                    <a:pt x="350" y="208"/>
                    <a:pt x="176" y="121"/>
                  </a:cubicBezTo>
                  <a:cubicBezTo>
                    <a:pt x="107" y="87"/>
                    <a:pt x="50" y="46"/>
                    <a:pt x="0" y="0"/>
                  </a:cubicBezTo>
                  <a:cubicBezTo>
                    <a:pt x="1" y="4"/>
                    <a:pt x="2" y="7"/>
                    <a:pt x="2" y="7"/>
                  </a:cubicBezTo>
                  <a:cubicBezTo>
                    <a:pt x="15" y="216"/>
                    <a:pt x="160" y="414"/>
                    <a:pt x="322" y="537"/>
                  </a:cubicBezTo>
                  <a:cubicBezTo>
                    <a:pt x="491" y="666"/>
                    <a:pt x="695" y="746"/>
                    <a:pt x="900" y="798"/>
                  </a:cubicBezTo>
                  <a:cubicBezTo>
                    <a:pt x="1146" y="860"/>
                    <a:pt x="1405" y="872"/>
                    <a:pt x="1656" y="838"/>
                  </a:cubicBezTo>
                  <a:cubicBezTo>
                    <a:pt x="1697" y="833"/>
                    <a:pt x="1737" y="825"/>
                    <a:pt x="1778" y="817"/>
                  </a:cubicBezTo>
                  <a:cubicBezTo>
                    <a:pt x="1719" y="782"/>
                    <a:pt x="1661" y="746"/>
                    <a:pt x="1603" y="712"/>
                  </a:cubicBezTo>
                  <a:cubicBezTo>
                    <a:pt x="1325" y="549"/>
                    <a:pt x="1030" y="415"/>
                    <a:pt x="724" y="31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HarmonyOS Sans SC Medium" panose="00000600000000000000" charset="-122"/>
              </a:endParaRPr>
            </a:p>
          </p:txBody>
        </p:sp>
      </p:grpSp>
      <p:grpSp>
        <p:nvGrpSpPr>
          <p:cNvPr id="638" name="组合 637"/>
          <p:cNvGrpSpPr/>
          <p:nvPr>
            <p:custDataLst>
              <p:tags r:id="rId5"/>
            </p:custDataLst>
          </p:nvPr>
        </p:nvGrpSpPr>
        <p:grpSpPr>
          <a:xfrm>
            <a:off x="2186711" y="859622"/>
            <a:ext cx="2687224" cy="2715690"/>
            <a:chOff x="3008" y="2184"/>
            <a:chExt cx="13294" cy="14843"/>
          </a:xfrm>
        </p:grpSpPr>
        <p:sp>
          <p:nvSpPr>
            <p:cNvPr id="639" name="任意多边形 638"/>
            <p:cNvSpPr/>
            <p:nvPr>
              <p:custDataLst>
                <p:tags r:id="rId6"/>
              </p:custDataLst>
            </p:nvPr>
          </p:nvSpPr>
          <p:spPr>
            <a:xfrm>
              <a:off x="3008" y="4267"/>
              <a:ext cx="13294" cy="12761"/>
            </a:xfrm>
            <a:custGeom>
              <a:avLst/>
              <a:gdLst/>
              <a:ahLst/>
              <a:cxnLst>
                <a:cxn ang="3">
                  <a:pos x="hc" y="t"/>
                </a:cxn>
                <a:cxn ang="cd2">
                  <a:pos x="l" y="vc"/>
                </a:cxn>
                <a:cxn ang="cd4">
                  <a:pos x="hc" y="b"/>
                </a:cxn>
                <a:cxn ang="0">
                  <a:pos x="r" y="vc"/>
                </a:cxn>
              </a:cxnLst>
              <a:rect l="l" t="t" r="r" b="b"/>
              <a:pathLst>
                <a:path w="6670" h="6399">
                  <a:moveTo>
                    <a:pt x="3513" y="0"/>
                  </a:moveTo>
                  <a:cubicBezTo>
                    <a:pt x="4214" y="6"/>
                    <a:pt x="5093" y="207"/>
                    <a:pt x="5805" y="987"/>
                  </a:cubicBezTo>
                  <a:cubicBezTo>
                    <a:pt x="6190" y="1466"/>
                    <a:pt x="7171" y="2541"/>
                    <a:pt x="6355" y="4450"/>
                  </a:cubicBezTo>
                  <a:cubicBezTo>
                    <a:pt x="5853" y="5224"/>
                    <a:pt x="3872" y="7859"/>
                    <a:pt x="787" y="5318"/>
                  </a:cubicBezTo>
                  <a:cubicBezTo>
                    <a:pt x="243" y="4438"/>
                    <a:pt x="-467" y="3652"/>
                    <a:pt x="420" y="1785"/>
                  </a:cubicBezTo>
                  <a:cubicBezTo>
                    <a:pt x="828" y="1158"/>
                    <a:pt x="1537" y="526"/>
                    <a:pt x="2288" y="183"/>
                  </a:cubicBezTo>
                  <a:cubicBezTo>
                    <a:pt x="2288" y="183"/>
                    <a:pt x="2811" y="-6"/>
                    <a:pt x="3513" y="0"/>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640" name="任意多边形 639"/>
            <p:cNvSpPr/>
            <p:nvPr>
              <p:custDataLst>
                <p:tags r:id="rId7"/>
              </p:custDataLst>
            </p:nvPr>
          </p:nvSpPr>
          <p:spPr bwMode="auto">
            <a:xfrm>
              <a:off x="3008" y="3416"/>
              <a:ext cx="13294" cy="12761"/>
            </a:xfrm>
            <a:custGeom>
              <a:avLst/>
              <a:gdLst/>
              <a:ahLst/>
              <a:cxnLst>
                <a:cxn ang="3">
                  <a:pos x="hc" y="t"/>
                </a:cxn>
                <a:cxn ang="cd2">
                  <a:pos x="l" y="vc"/>
                </a:cxn>
                <a:cxn ang="cd4">
                  <a:pos x="hc" y="b"/>
                </a:cxn>
                <a:cxn ang="0">
                  <a:pos x="r" y="vc"/>
                </a:cxn>
              </a:cxnLst>
              <a:rect l="l" t="t" r="r" b="b"/>
              <a:pathLst>
                <a:path w="6670" h="6399">
                  <a:moveTo>
                    <a:pt x="3513" y="0"/>
                  </a:moveTo>
                  <a:cubicBezTo>
                    <a:pt x="4214" y="6"/>
                    <a:pt x="5093" y="207"/>
                    <a:pt x="5805" y="987"/>
                  </a:cubicBezTo>
                  <a:cubicBezTo>
                    <a:pt x="6190" y="1466"/>
                    <a:pt x="7171" y="2541"/>
                    <a:pt x="6355" y="4450"/>
                  </a:cubicBezTo>
                  <a:cubicBezTo>
                    <a:pt x="5853" y="5224"/>
                    <a:pt x="3872" y="7859"/>
                    <a:pt x="787" y="5318"/>
                  </a:cubicBezTo>
                  <a:cubicBezTo>
                    <a:pt x="243" y="4438"/>
                    <a:pt x="-467" y="3652"/>
                    <a:pt x="420" y="1785"/>
                  </a:cubicBezTo>
                  <a:cubicBezTo>
                    <a:pt x="828" y="1158"/>
                    <a:pt x="1537" y="526"/>
                    <a:pt x="2288" y="183"/>
                  </a:cubicBezTo>
                  <a:cubicBezTo>
                    <a:pt x="2288" y="183"/>
                    <a:pt x="2811" y="-6"/>
                    <a:pt x="3513" y="0"/>
                  </a:cubicBezTo>
                  <a:close/>
                </a:path>
              </a:pathLst>
            </a:custGeom>
            <a:ln w="28575">
              <a:solidFill>
                <a:schemeClr val="accent1">
                  <a:lumMod val="75000"/>
                </a:schemeClr>
              </a:solidFill>
              <a:round/>
            </a:ln>
          </p:spPr>
          <p:txBody>
            <a:bodyPr vert="horz" wrap="square" lIns="91440" tIns="45720" rIns="91440" bIns="45720" numCol="1" rtlCol="0"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pic>
          <p:nvPicPr>
            <p:cNvPr id="641" name="图片 640" descr="E:/设计图片素材/7726171_.jpg7726171_"/>
            <p:cNvPicPr>
              <a:picLocks noChangeAspect="1"/>
            </p:cNvPicPr>
            <p:nvPr>
              <p:custDataLst>
                <p:tags r:id="rId8"/>
              </p:custDataLst>
            </p:nvPr>
          </p:nvPicPr>
          <p:blipFill>
            <a:blip r:embed="rId35" cstate="email"/>
            <a:srcRect l="10936" t="-3" r="10936" b="-3"/>
            <a:stretch>
              <a:fillRect/>
            </a:stretch>
          </p:blipFill>
          <p:spPr>
            <a:xfrm>
              <a:off x="3368" y="3716"/>
              <a:ext cx="12554" cy="12050"/>
            </a:xfrm>
            <a:custGeom>
              <a:avLst/>
              <a:gdLst/>
              <a:ahLst/>
              <a:cxnLst>
                <a:cxn ang="3">
                  <a:pos x="hc" y="t"/>
                </a:cxn>
                <a:cxn ang="cd2">
                  <a:pos x="l" y="vc"/>
                </a:cxn>
                <a:cxn ang="cd4">
                  <a:pos x="hc" y="b"/>
                </a:cxn>
                <a:cxn ang="0">
                  <a:pos x="r" y="vc"/>
                </a:cxn>
              </a:cxnLst>
              <a:rect l="l" t="t" r="r" b="b"/>
              <a:pathLst>
                <a:path w="5833" h="5598">
                  <a:moveTo>
                    <a:pt x="3015" y="0"/>
                  </a:moveTo>
                  <a:cubicBezTo>
                    <a:pt x="3034" y="0"/>
                    <a:pt x="3053" y="0"/>
                    <a:pt x="3072" y="0"/>
                  </a:cubicBezTo>
                  <a:cubicBezTo>
                    <a:pt x="3685" y="5"/>
                    <a:pt x="4454" y="181"/>
                    <a:pt x="5077" y="864"/>
                  </a:cubicBezTo>
                  <a:cubicBezTo>
                    <a:pt x="5413" y="1283"/>
                    <a:pt x="6271" y="2223"/>
                    <a:pt x="5558" y="3893"/>
                  </a:cubicBezTo>
                  <a:cubicBezTo>
                    <a:pt x="5119" y="4570"/>
                    <a:pt x="3386" y="6875"/>
                    <a:pt x="688" y="4652"/>
                  </a:cubicBezTo>
                  <a:cubicBezTo>
                    <a:pt x="213" y="3883"/>
                    <a:pt x="-408" y="3195"/>
                    <a:pt x="367" y="1562"/>
                  </a:cubicBezTo>
                  <a:cubicBezTo>
                    <a:pt x="724" y="1013"/>
                    <a:pt x="1344" y="460"/>
                    <a:pt x="2001" y="160"/>
                  </a:cubicBezTo>
                  <a:cubicBezTo>
                    <a:pt x="2001" y="160"/>
                    <a:pt x="2430" y="5"/>
                    <a:pt x="3015" y="0"/>
                  </a:cubicBezTo>
                  <a:close/>
                </a:path>
              </a:pathLst>
            </a:custGeom>
            <a:ln w="38100">
              <a:solidFill>
                <a:schemeClr val="accent1">
                  <a:lumMod val="60000"/>
                  <a:lumOff val="40000"/>
                </a:schemeClr>
              </a:solidFill>
            </a:ln>
          </p:spPr>
        </p:pic>
        <p:grpSp>
          <p:nvGrpSpPr>
            <p:cNvPr id="642" name="组合 641"/>
            <p:cNvGrpSpPr/>
            <p:nvPr/>
          </p:nvGrpSpPr>
          <p:grpSpPr>
            <a:xfrm>
              <a:off x="8703" y="2184"/>
              <a:ext cx="1774" cy="2198"/>
              <a:chOff x="5873750" y="3159125"/>
              <a:chExt cx="436563" cy="539750"/>
            </a:xfrm>
          </p:grpSpPr>
          <p:sp>
            <p:nvSpPr>
              <p:cNvPr id="643" name="Freeform 68"/>
              <p:cNvSpPr/>
              <p:nvPr>
                <p:custDataLst>
                  <p:tags r:id="rId12"/>
                </p:custDataLst>
              </p:nvPr>
            </p:nvSpPr>
            <p:spPr bwMode="auto">
              <a:xfrm>
                <a:off x="5900738" y="3197225"/>
                <a:ext cx="387350" cy="474663"/>
              </a:xfrm>
              <a:custGeom>
                <a:avLst/>
                <a:gdLst>
                  <a:gd name="T0" fmla="*/ 66 w 101"/>
                  <a:gd name="T1" fmla="*/ 15 h 124"/>
                  <a:gd name="T2" fmla="*/ 64 w 101"/>
                  <a:gd name="T3" fmla="*/ 16 h 124"/>
                  <a:gd name="T4" fmla="*/ 62 w 101"/>
                  <a:gd name="T5" fmla="*/ 15 h 124"/>
                  <a:gd name="T6" fmla="*/ 46 w 101"/>
                  <a:gd name="T7" fmla="*/ 2 h 124"/>
                  <a:gd name="T8" fmla="*/ 33 w 101"/>
                  <a:gd name="T9" fmla="*/ 19 h 124"/>
                  <a:gd name="T10" fmla="*/ 31 w 101"/>
                  <a:gd name="T11" fmla="*/ 20 h 124"/>
                  <a:gd name="T12" fmla="*/ 0 w 101"/>
                  <a:gd name="T13" fmla="*/ 16 h 124"/>
                  <a:gd name="T14" fmla="*/ 36 w 101"/>
                  <a:gd name="T15" fmla="*/ 124 h 124"/>
                  <a:gd name="T16" fmla="*/ 51 w 101"/>
                  <a:gd name="T17" fmla="*/ 114 h 124"/>
                  <a:gd name="T18" fmla="*/ 54 w 101"/>
                  <a:gd name="T19" fmla="*/ 113 h 124"/>
                  <a:gd name="T20" fmla="*/ 71 w 101"/>
                  <a:gd name="T21" fmla="*/ 120 h 124"/>
                  <a:gd name="T22" fmla="*/ 88 w 101"/>
                  <a:gd name="T23" fmla="*/ 110 h 124"/>
                  <a:gd name="T24" fmla="*/ 91 w 101"/>
                  <a:gd name="T25" fmla="*/ 110 h 124"/>
                  <a:gd name="T26" fmla="*/ 101 w 101"/>
                  <a:gd name="T27" fmla="*/ 113 h 124"/>
                  <a:gd name="T28" fmla="*/ 77 w 101"/>
                  <a:gd name="T29" fmla="*/ 0 h 124"/>
                  <a:gd name="T30" fmla="*/ 66 w 101"/>
                  <a:gd name="T31"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4">
                    <a:moveTo>
                      <a:pt x="66" y="15"/>
                    </a:moveTo>
                    <a:cubicBezTo>
                      <a:pt x="66" y="15"/>
                      <a:pt x="65" y="16"/>
                      <a:pt x="64" y="16"/>
                    </a:cubicBezTo>
                    <a:cubicBezTo>
                      <a:pt x="64" y="16"/>
                      <a:pt x="63" y="16"/>
                      <a:pt x="62" y="15"/>
                    </a:cubicBezTo>
                    <a:cubicBezTo>
                      <a:pt x="46" y="2"/>
                      <a:pt x="46" y="2"/>
                      <a:pt x="46" y="2"/>
                    </a:cubicBezTo>
                    <a:cubicBezTo>
                      <a:pt x="33" y="19"/>
                      <a:pt x="33" y="19"/>
                      <a:pt x="33" y="19"/>
                    </a:cubicBezTo>
                    <a:cubicBezTo>
                      <a:pt x="33" y="19"/>
                      <a:pt x="32" y="20"/>
                      <a:pt x="31" y="20"/>
                    </a:cubicBezTo>
                    <a:cubicBezTo>
                      <a:pt x="0" y="16"/>
                      <a:pt x="0" y="16"/>
                      <a:pt x="0" y="16"/>
                    </a:cubicBezTo>
                    <a:cubicBezTo>
                      <a:pt x="36" y="124"/>
                      <a:pt x="36" y="124"/>
                      <a:pt x="36" y="124"/>
                    </a:cubicBezTo>
                    <a:cubicBezTo>
                      <a:pt x="51" y="114"/>
                      <a:pt x="51" y="114"/>
                      <a:pt x="51" y="114"/>
                    </a:cubicBezTo>
                    <a:cubicBezTo>
                      <a:pt x="52" y="113"/>
                      <a:pt x="53" y="113"/>
                      <a:pt x="54" y="113"/>
                    </a:cubicBezTo>
                    <a:cubicBezTo>
                      <a:pt x="71" y="120"/>
                      <a:pt x="71" y="120"/>
                      <a:pt x="71" y="120"/>
                    </a:cubicBezTo>
                    <a:cubicBezTo>
                      <a:pt x="88" y="110"/>
                      <a:pt x="88" y="110"/>
                      <a:pt x="88" y="110"/>
                    </a:cubicBezTo>
                    <a:cubicBezTo>
                      <a:pt x="89" y="109"/>
                      <a:pt x="90" y="109"/>
                      <a:pt x="91" y="110"/>
                    </a:cubicBezTo>
                    <a:cubicBezTo>
                      <a:pt x="101" y="113"/>
                      <a:pt x="101" y="113"/>
                      <a:pt x="101" y="113"/>
                    </a:cubicBezTo>
                    <a:cubicBezTo>
                      <a:pt x="77" y="0"/>
                      <a:pt x="77" y="0"/>
                      <a:pt x="77" y="0"/>
                    </a:cubicBezTo>
                    <a:lnTo>
                      <a:pt x="66" y="1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4" name="Freeform 69"/>
              <p:cNvSpPr>
                <a:spLocks noEditPoints="1"/>
              </p:cNvSpPr>
              <p:nvPr>
                <p:custDataLst>
                  <p:tags r:id="rId13"/>
                </p:custDataLst>
              </p:nvPr>
            </p:nvSpPr>
            <p:spPr bwMode="auto">
              <a:xfrm>
                <a:off x="5873750" y="3159125"/>
                <a:ext cx="436563" cy="539750"/>
              </a:xfrm>
              <a:custGeom>
                <a:avLst/>
                <a:gdLst>
                  <a:gd name="T0" fmla="*/ 114 w 114"/>
                  <a:gd name="T1" fmla="*/ 126 h 141"/>
                  <a:gd name="T2" fmla="*/ 88 w 114"/>
                  <a:gd name="T3" fmla="*/ 2 h 141"/>
                  <a:gd name="T4" fmla="*/ 86 w 114"/>
                  <a:gd name="T5" fmla="*/ 0 h 141"/>
                  <a:gd name="T6" fmla="*/ 83 w 114"/>
                  <a:gd name="T7" fmla="*/ 1 h 141"/>
                  <a:gd name="T8" fmla="*/ 70 w 114"/>
                  <a:gd name="T9" fmla="*/ 19 h 141"/>
                  <a:gd name="T10" fmla="*/ 54 w 114"/>
                  <a:gd name="T11" fmla="*/ 6 h 141"/>
                  <a:gd name="T12" fmla="*/ 50 w 114"/>
                  <a:gd name="T13" fmla="*/ 7 h 141"/>
                  <a:gd name="T14" fmla="*/ 37 w 114"/>
                  <a:gd name="T15" fmla="*/ 24 h 141"/>
                  <a:gd name="T16" fmla="*/ 3 w 114"/>
                  <a:gd name="T17" fmla="*/ 20 h 141"/>
                  <a:gd name="T18" fmla="*/ 1 w 114"/>
                  <a:gd name="T19" fmla="*/ 21 h 141"/>
                  <a:gd name="T20" fmla="*/ 1 w 114"/>
                  <a:gd name="T21" fmla="*/ 24 h 141"/>
                  <a:gd name="T22" fmla="*/ 39 w 114"/>
                  <a:gd name="T23" fmla="*/ 140 h 141"/>
                  <a:gd name="T24" fmla="*/ 41 w 114"/>
                  <a:gd name="T25" fmla="*/ 141 h 141"/>
                  <a:gd name="T26" fmla="*/ 42 w 114"/>
                  <a:gd name="T27" fmla="*/ 141 h 141"/>
                  <a:gd name="T28" fmla="*/ 43 w 114"/>
                  <a:gd name="T29" fmla="*/ 141 h 141"/>
                  <a:gd name="T30" fmla="*/ 60 w 114"/>
                  <a:gd name="T31" fmla="*/ 129 h 141"/>
                  <a:gd name="T32" fmla="*/ 77 w 114"/>
                  <a:gd name="T33" fmla="*/ 136 h 141"/>
                  <a:gd name="T34" fmla="*/ 80 w 114"/>
                  <a:gd name="T35" fmla="*/ 136 h 141"/>
                  <a:gd name="T36" fmla="*/ 97 w 114"/>
                  <a:gd name="T37" fmla="*/ 125 h 141"/>
                  <a:gd name="T38" fmla="*/ 110 w 114"/>
                  <a:gd name="T39" fmla="*/ 130 h 141"/>
                  <a:gd name="T40" fmla="*/ 111 w 114"/>
                  <a:gd name="T41" fmla="*/ 130 h 141"/>
                  <a:gd name="T42" fmla="*/ 111 w 114"/>
                  <a:gd name="T43" fmla="*/ 130 h 141"/>
                  <a:gd name="T44" fmla="*/ 114 w 114"/>
                  <a:gd name="T45" fmla="*/ 128 h 141"/>
                  <a:gd name="T46" fmla="*/ 114 w 114"/>
                  <a:gd name="T47" fmla="*/ 126 h 141"/>
                  <a:gd name="T48" fmla="*/ 98 w 114"/>
                  <a:gd name="T49" fmla="*/ 120 h 141"/>
                  <a:gd name="T50" fmla="*/ 95 w 114"/>
                  <a:gd name="T51" fmla="*/ 120 h 141"/>
                  <a:gd name="T52" fmla="*/ 78 w 114"/>
                  <a:gd name="T53" fmla="*/ 130 h 141"/>
                  <a:gd name="T54" fmla="*/ 61 w 114"/>
                  <a:gd name="T55" fmla="*/ 123 h 141"/>
                  <a:gd name="T56" fmla="*/ 58 w 114"/>
                  <a:gd name="T57" fmla="*/ 124 h 141"/>
                  <a:gd name="T58" fmla="*/ 43 w 114"/>
                  <a:gd name="T59" fmla="*/ 134 h 141"/>
                  <a:gd name="T60" fmla="*/ 7 w 114"/>
                  <a:gd name="T61" fmla="*/ 26 h 141"/>
                  <a:gd name="T62" fmla="*/ 38 w 114"/>
                  <a:gd name="T63" fmla="*/ 30 h 141"/>
                  <a:gd name="T64" fmla="*/ 40 w 114"/>
                  <a:gd name="T65" fmla="*/ 29 h 141"/>
                  <a:gd name="T66" fmla="*/ 53 w 114"/>
                  <a:gd name="T67" fmla="*/ 12 h 141"/>
                  <a:gd name="T68" fmla="*/ 69 w 114"/>
                  <a:gd name="T69" fmla="*/ 25 h 141"/>
                  <a:gd name="T70" fmla="*/ 71 w 114"/>
                  <a:gd name="T71" fmla="*/ 26 h 141"/>
                  <a:gd name="T72" fmla="*/ 73 w 114"/>
                  <a:gd name="T73" fmla="*/ 25 h 141"/>
                  <a:gd name="T74" fmla="*/ 84 w 114"/>
                  <a:gd name="T75" fmla="*/ 10 h 141"/>
                  <a:gd name="T76" fmla="*/ 108 w 114"/>
                  <a:gd name="T77" fmla="*/ 123 h 141"/>
                  <a:gd name="T78" fmla="*/ 98 w 114"/>
                  <a:gd name="T79"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41">
                    <a:moveTo>
                      <a:pt x="114" y="126"/>
                    </a:moveTo>
                    <a:cubicBezTo>
                      <a:pt x="88" y="2"/>
                      <a:pt x="88" y="2"/>
                      <a:pt x="88" y="2"/>
                    </a:cubicBezTo>
                    <a:cubicBezTo>
                      <a:pt x="88" y="1"/>
                      <a:pt x="87" y="1"/>
                      <a:pt x="86" y="0"/>
                    </a:cubicBezTo>
                    <a:cubicBezTo>
                      <a:pt x="85" y="0"/>
                      <a:pt x="84" y="0"/>
                      <a:pt x="83" y="1"/>
                    </a:cubicBezTo>
                    <a:cubicBezTo>
                      <a:pt x="70" y="19"/>
                      <a:pt x="70" y="19"/>
                      <a:pt x="70" y="19"/>
                    </a:cubicBezTo>
                    <a:cubicBezTo>
                      <a:pt x="54" y="6"/>
                      <a:pt x="54" y="6"/>
                      <a:pt x="54" y="6"/>
                    </a:cubicBezTo>
                    <a:cubicBezTo>
                      <a:pt x="53" y="5"/>
                      <a:pt x="51" y="6"/>
                      <a:pt x="50" y="7"/>
                    </a:cubicBezTo>
                    <a:cubicBezTo>
                      <a:pt x="37" y="24"/>
                      <a:pt x="37" y="24"/>
                      <a:pt x="37" y="24"/>
                    </a:cubicBezTo>
                    <a:cubicBezTo>
                      <a:pt x="3" y="20"/>
                      <a:pt x="3" y="20"/>
                      <a:pt x="3" y="20"/>
                    </a:cubicBezTo>
                    <a:cubicBezTo>
                      <a:pt x="2" y="20"/>
                      <a:pt x="2" y="21"/>
                      <a:pt x="1" y="21"/>
                    </a:cubicBezTo>
                    <a:cubicBezTo>
                      <a:pt x="0" y="22"/>
                      <a:pt x="0" y="23"/>
                      <a:pt x="1" y="24"/>
                    </a:cubicBezTo>
                    <a:cubicBezTo>
                      <a:pt x="39" y="140"/>
                      <a:pt x="39" y="140"/>
                      <a:pt x="39" y="140"/>
                    </a:cubicBezTo>
                    <a:cubicBezTo>
                      <a:pt x="39" y="140"/>
                      <a:pt x="40" y="141"/>
                      <a:pt x="41" y="141"/>
                    </a:cubicBezTo>
                    <a:cubicBezTo>
                      <a:pt x="41" y="141"/>
                      <a:pt x="41" y="141"/>
                      <a:pt x="42" y="141"/>
                    </a:cubicBezTo>
                    <a:cubicBezTo>
                      <a:pt x="42" y="141"/>
                      <a:pt x="43" y="141"/>
                      <a:pt x="43" y="141"/>
                    </a:cubicBezTo>
                    <a:cubicBezTo>
                      <a:pt x="60" y="129"/>
                      <a:pt x="60" y="129"/>
                      <a:pt x="60" y="129"/>
                    </a:cubicBezTo>
                    <a:cubicBezTo>
                      <a:pt x="77" y="136"/>
                      <a:pt x="77" y="136"/>
                      <a:pt x="77" y="136"/>
                    </a:cubicBezTo>
                    <a:cubicBezTo>
                      <a:pt x="78" y="136"/>
                      <a:pt x="79" y="136"/>
                      <a:pt x="80" y="136"/>
                    </a:cubicBezTo>
                    <a:cubicBezTo>
                      <a:pt x="97" y="125"/>
                      <a:pt x="97" y="125"/>
                      <a:pt x="97" y="125"/>
                    </a:cubicBezTo>
                    <a:cubicBezTo>
                      <a:pt x="110" y="130"/>
                      <a:pt x="110" y="130"/>
                      <a:pt x="110" y="130"/>
                    </a:cubicBezTo>
                    <a:cubicBezTo>
                      <a:pt x="111" y="130"/>
                      <a:pt x="111" y="130"/>
                      <a:pt x="111" y="130"/>
                    </a:cubicBezTo>
                    <a:cubicBezTo>
                      <a:pt x="111" y="130"/>
                      <a:pt x="111" y="130"/>
                      <a:pt x="111" y="130"/>
                    </a:cubicBezTo>
                    <a:cubicBezTo>
                      <a:pt x="113" y="130"/>
                      <a:pt x="114" y="129"/>
                      <a:pt x="114" y="128"/>
                    </a:cubicBezTo>
                    <a:cubicBezTo>
                      <a:pt x="114" y="127"/>
                      <a:pt x="114" y="127"/>
                      <a:pt x="114" y="126"/>
                    </a:cubicBezTo>
                    <a:close/>
                    <a:moveTo>
                      <a:pt x="98" y="120"/>
                    </a:moveTo>
                    <a:cubicBezTo>
                      <a:pt x="97" y="119"/>
                      <a:pt x="96" y="119"/>
                      <a:pt x="95" y="120"/>
                    </a:cubicBezTo>
                    <a:cubicBezTo>
                      <a:pt x="78" y="130"/>
                      <a:pt x="78" y="130"/>
                      <a:pt x="78" y="130"/>
                    </a:cubicBezTo>
                    <a:cubicBezTo>
                      <a:pt x="61" y="123"/>
                      <a:pt x="61" y="123"/>
                      <a:pt x="61" y="123"/>
                    </a:cubicBezTo>
                    <a:cubicBezTo>
                      <a:pt x="60" y="123"/>
                      <a:pt x="59" y="123"/>
                      <a:pt x="58" y="124"/>
                    </a:cubicBezTo>
                    <a:cubicBezTo>
                      <a:pt x="43" y="134"/>
                      <a:pt x="43" y="134"/>
                      <a:pt x="43" y="134"/>
                    </a:cubicBezTo>
                    <a:cubicBezTo>
                      <a:pt x="7" y="26"/>
                      <a:pt x="7" y="26"/>
                      <a:pt x="7" y="26"/>
                    </a:cubicBezTo>
                    <a:cubicBezTo>
                      <a:pt x="38" y="30"/>
                      <a:pt x="38" y="30"/>
                      <a:pt x="38" y="30"/>
                    </a:cubicBezTo>
                    <a:cubicBezTo>
                      <a:pt x="39" y="30"/>
                      <a:pt x="40" y="29"/>
                      <a:pt x="40" y="29"/>
                    </a:cubicBezTo>
                    <a:cubicBezTo>
                      <a:pt x="53" y="12"/>
                      <a:pt x="53" y="12"/>
                      <a:pt x="53" y="12"/>
                    </a:cubicBezTo>
                    <a:cubicBezTo>
                      <a:pt x="69" y="25"/>
                      <a:pt x="69" y="25"/>
                      <a:pt x="69" y="25"/>
                    </a:cubicBezTo>
                    <a:cubicBezTo>
                      <a:pt x="70" y="26"/>
                      <a:pt x="71" y="26"/>
                      <a:pt x="71" y="26"/>
                    </a:cubicBezTo>
                    <a:cubicBezTo>
                      <a:pt x="72" y="26"/>
                      <a:pt x="73" y="25"/>
                      <a:pt x="73" y="25"/>
                    </a:cubicBezTo>
                    <a:cubicBezTo>
                      <a:pt x="84" y="10"/>
                      <a:pt x="84" y="10"/>
                      <a:pt x="84" y="10"/>
                    </a:cubicBezTo>
                    <a:cubicBezTo>
                      <a:pt x="108" y="123"/>
                      <a:pt x="108" y="123"/>
                      <a:pt x="108" y="123"/>
                    </a:cubicBezTo>
                    <a:lnTo>
                      <a:pt x="98" y="12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useBgFill="1">
            <p:nvSpPr>
              <p:cNvPr id="645" name="Freeform 70"/>
              <p:cNvSpPr/>
              <p:nvPr>
                <p:custDataLst>
                  <p:tags r:id="rId14"/>
                </p:custDataLst>
              </p:nvPr>
            </p:nvSpPr>
            <p:spPr bwMode="auto">
              <a:xfrm>
                <a:off x="5900738" y="3197225"/>
                <a:ext cx="311150" cy="192088"/>
              </a:xfrm>
              <a:custGeom>
                <a:avLst/>
                <a:gdLst>
                  <a:gd name="T0" fmla="*/ 73 w 81"/>
                  <a:gd name="T1" fmla="*/ 22 h 50"/>
                  <a:gd name="T2" fmla="*/ 81 w 81"/>
                  <a:gd name="T3" fmla="*/ 17 h 50"/>
                  <a:gd name="T4" fmla="*/ 77 w 81"/>
                  <a:gd name="T5" fmla="*/ 0 h 50"/>
                  <a:gd name="T6" fmla="*/ 66 w 81"/>
                  <a:gd name="T7" fmla="*/ 15 h 50"/>
                  <a:gd name="T8" fmla="*/ 64 w 81"/>
                  <a:gd name="T9" fmla="*/ 16 h 50"/>
                  <a:gd name="T10" fmla="*/ 62 w 81"/>
                  <a:gd name="T11" fmla="*/ 15 h 50"/>
                  <a:gd name="T12" fmla="*/ 46 w 81"/>
                  <a:gd name="T13" fmla="*/ 2 h 50"/>
                  <a:gd name="T14" fmla="*/ 33 w 81"/>
                  <a:gd name="T15" fmla="*/ 19 h 50"/>
                  <a:gd name="T16" fmla="*/ 31 w 81"/>
                  <a:gd name="T17" fmla="*/ 20 h 50"/>
                  <a:gd name="T18" fmla="*/ 0 w 81"/>
                  <a:gd name="T19" fmla="*/ 16 h 50"/>
                  <a:gd name="T20" fmla="*/ 11 w 81"/>
                  <a:gd name="T21" fmla="*/ 50 h 50"/>
                  <a:gd name="T22" fmla="*/ 11 w 81"/>
                  <a:gd name="T23" fmla="*/ 28 h 50"/>
                  <a:gd name="T24" fmla="*/ 40 w 81"/>
                  <a:gd name="T25" fmla="*/ 35 h 50"/>
                  <a:gd name="T26" fmla="*/ 48 w 81"/>
                  <a:gd name="T27" fmla="*/ 16 h 50"/>
                  <a:gd name="T28" fmla="*/ 73 w 81"/>
                  <a:gd name="T29"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50">
                    <a:moveTo>
                      <a:pt x="73" y="22"/>
                    </a:moveTo>
                    <a:cubicBezTo>
                      <a:pt x="76" y="21"/>
                      <a:pt x="78" y="19"/>
                      <a:pt x="81" y="17"/>
                    </a:cubicBezTo>
                    <a:cubicBezTo>
                      <a:pt x="77" y="0"/>
                      <a:pt x="77" y="0"/>
                      <a:pt x="77" y="0"/>
                    </a:cubicBezTo>
                    <a:cubicBezTo>
                      <a:pt x="66" y="15"/>
                      <a:pt x="66" y="15"/>
                      <a:pt x="66" y="15"/>
                    </a:cubicBezTo>
                    <a:cubicBezTo>
                      <a:pt x="66" y="15"/>
                      <a:pt x="65" y="16"/>
                      <a:pt x="64" y="16"/>
                    </a:cubicBezTo>
                    <a:cubicBezTo>
                      <a:pt x="64" y="16"/>
                      <a:pt x="63" y="16"/>
                      <a:pt x="62" y="15"/>
                    </a:cubicBezTo>
                    <a:cubicBezTo>
                      <a:pt x="46" y="2"/>
                      <a:pt x="46" y="2"/>
                      <a:pt x="46" y="2"/>
                    </a:cubicBezTo>
                    <a:cubicBezTo>
                      <a:pt x="33" y="19"/>
                      <a:pt x="33" y="19"/>
                      <a:pt x="33" y="19"/>
                    </a:cubicBezTo>
                    <a:cubicBezTo>
                      <a:pt x="33" y="19"/>
                      <a:pt x="32" y="20"/>
                      <a:pt x="31" y="20"/>
                    </a:cubicBezTo>
                    <a:cubicBezTo>
                      <a:pt x="0" y="16"/>
                      <a:pt x="0" y="16"/>
                      <a:pt x="0" y="16"/>
                    </a:cubicBezTo>
                    <a:cubicBezTo>
                      <a:pt x="11" y="50"/>
                      <a:pt x="11" y="50"/>
                      <a:pt x="11" y="50"/>
                    </a:cubicBezTo>
                    <a:cubicBezTo>
                      <a:pt x="11" y="42"/>
                      <a:pt x="11" y="35"/>
                      <a:pt x="11" y="28"/>
                    </a:cubicBezTo>
                    <a:cubicBezTo>
                      <a:pt x="20" y="33"/>
                      <a:pt x="30" y="35"/>
                      <a:pt x="40" y="35"/>
                    </a:cubicBezTo>
                    <a:cubicBezTo>
                      <a:pt x="39" y="28"/>
                      <a:pt x="42" y="21"/>
                      <a:pt x="48" y="16"/>
                    </a:cubicBezTo>
                    <a:cubicBezTo>
                      <a:pt x="53" y="23"/>
                      <a:pt x="64" y="25"/>
                      <a:pt x="73" y="22"/>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46" name="组合 645"/>
            <p:cNvGrpSpPr/>
            <p:nvPr/>
          </p:nvGrpSpPr>
          <p:grpSpPr>
            <a:xfrm>
              <a:off x="9073" y="2859"/>
              <a:ext cx="993" cy="703"/>
              <a:chOff x="8973" y="2972"/>
              <a:chExt cx="529" cy="374"/>
            </a:xfrm>
          </p:grpSpPr>
          <p:sp>
            <p:nvSpPr>
              <p:cNvPr id="647" name="Freeform 2545"/>
              <p:cNvSpPr/>
              <p:nvPr>
                <p:custDataLst>
                  <p:tags r:id="rId9"/>
                </p:custDataLst>
              </p:nvPr>
            </p:nvSpPr>
            <p:spPr bwMode="auto">
              <a:xfrm rot="1200000">
                <a:off x="8973" y="3138"/>
                <a:ext cx="191" cy="208"/>
              </a:xfrm>
              <a:custGeom>
                <a:avLst/>
                <a:gdLst>
                  <a:gd name="T0" fmla="*/ 0 w 7"/>
                  <a:gd name="T1" fmla="*/ 0 h 7"/>
                  <a:gd name="T2" fmla="*/ 6 w 7"/>
                  <a:gd name="T3" fmla="*/ 6 h 7"/>
                  <a:gd name="T4" fmla="*/ 7 w 7"/>
                  <a:gd name="T5" fmla="*/ 6 h 7"/>
                  <a:gd name="T6" fmla="*/ 1 w 7"/>
                  <a:gd name="T7" fmla="*/ 0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2" y="3"/>
                      <a:pt x="4" y="5"/>
                      <a:pt x="6" y="6"/>
                    </a:cubicBezTo>
                    <a:cubicBezTo>
                      <a:pt x="6" y="7"/>
                      <a:pt x="7" y="6"/>
                      <a:pt x="7" y="6"/>
                    </a:cubicBezTo>
                    <a:cubicBezTo>
                      <a:pt x="5" y="4"/>
                      <a:pt x="3" y="2"/>
                      <a:pt x="1" y="0"/>
                    </a:cubicBezTo>
                    <a:cubicBezTo>
                      <a:pt x="1" y="0"/>
                      <a:pt x="0" y="0"/>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48" name="组合 647"/>
              <p:cNvGrpSpPr/>
              <p:nvPr/>
            </p:nvGrpSpPr>
            <p:grpSpPr>
              <a:xfrm rot="720000">
                <a:off x="9364" y="2972"/>
                <a:ext cx="138" cy="243"/>
                <a:chOff x="9428" y="2983"/>
                <a:chExt cx="120" cy="211"/>
              </a:xfrm>
            </p:grpSpPr>
            <p:sp>
              <p:nvSpPr>
                <p:cNvPr id="649" name="Freeform 2545"/>
                <p:cNvSpPr/>
                <p:nvPr>
                  <p:custDataLst>
                    <p:tags r:id="rId10"/>
                  </p:custDataLst>
                </p:nvPr>
              </p:nvSpPr>
              <p:spPr bwMode="auto">
                <a:xfrm rot="1200000">
                  <a:off x="9428" y="2983"/>
                  <a:ext cx="120" cy="131"/>
                </a:xfrm>
                <a:custGeom>
                  <a:avLst/>
                  <a:gdLst>
                    <a:gd name="T0" fmla="*/ 0 w 7"/>
                    <a:gd name="T1" fmla="*/ 0 h 7"/>
                    <a:gd name="T2" fmla="*/ 6 w 7"/>
                    <a:gd name="T3" fmla="*/ 6 h 7"/>
                    <a:gd name="T4" fmla="*/ 7 w 7"/>
                    <a:gd name="T5" fmla="*/ 6 h 7"/>
                    <a:gd name="T6" fmla="*/ 1 w 7"/>
                    <a:gd name="T7" fmla="*/ 0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2" y="3"/>
                        <a:pt x="4" y="5"/>
                        <a:pt x="6" y="6"/>
                      </a:cubicBezTo>
                      <a:cubicBezTo>
                        <a:pt x="6" y="7"/>
                        <a:pt x="7" y="6"/>
                        <a:pt x="7" y="6"/>
                      </a:cubicBezTo>
                      <a:cubicBezTo>
                        <a:pt x="5" y="4"/>
                        <a:pt x="3" y="2"/>
                        <a:pt x="1" y="0"/>
                      </a:cubicBezTo>
                      <a:cubicBezTo>
                        <a:pt x="1" y="0"/>
                        <a:pt x="0" y="0"/>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0" name="Freeform 2543"/>
                <p:cNvSpPr/>
                <p:nvPr>
                  <p:custDataLst>
                    <p:tags r:id="rId11"/>
                  </p:custDataLst>
                </p:nvPr>
              </p:nvSpPr>
              <p:spPr bwMode="auto">
                <a:xfrm rot="3840000">
                  <a:off x="9495" y="3146"/>
                  <a:ext cx="72" cy="24"/>
                </a:xfrm>
                <a:custGeom>
                  <a:avLst/>
                  <a:gdLst>
                    <a:gd name="T0" fmla="*/ 1 w 4"/>
                    <a:gd name="T1" fmla="*/ 0 h 1"/>
                    <a:gd name="T2" fmla="*/ 3 w 4"/>
                    <a:gd name="T3" fmla="*/ 1 h 1"/>
                    <a:gd name="T4" fmla="*/ 3 w 4"/>
                    <a:gd name="T5" fmla="*/ 0 h 1"/>
                    <a:gd name="T6" fmla="*/ 1 w 4"/>
                    <a:gd name="T7" fmla="*/ 0 h 1"/>
                    <a:gd name="T8" fmla="*/ 1 w 4"/>
                    <a:gd name="T9" fmla="*/ 0 h 1"/>
                  </a:gdLst>
                  <a:ahLst/>
                  <a:cxnLst>
                    <a:cxn ang="0">
                      <a:pos x="T0" y="T1"/>
                    </a:cxn>
                    <a:cxn ang="0">
                      <a:pos x="T2" y="T3"/>
                    </a:cxn>
                    <a:cxn ang="0">
                      <a:pos x="T4" y="T5"/>
                    </a:cxn>
                    <a:cxn ang="0">
                      <a:pos x="T6" y="T7"/>
                    </a:cxn>
                    <a:cxn ang="0">
                      <a:pos x="T8" y="T9"/>
                    </a:cxn>
                  </a:cxnLst>
                  <a:rect l="0" t="0" r="r" b="b"/>
                  <a:pathLst>
                    <a:path w="4" h="1">
                      <a:moveTo>
                        <a:pt x="1" y="0"/>
                      </a:moveTo>
                      <a:cubicBezTo>
                        <a:pt x="2" y="1"/>
                        <a:pt x="2" y="1"/>
                        <a:pt x="3" y="1"/>
                      </a:cubicBezTo>
                      <a:cubicBezTo>
                        <a:pt x="4" y="1"/>
                        <a:pt x="4" y="0"/>
                        <a:pt x="3" y="0"/>
                      </a:cubicBezTo>
                      <a:cubicBezTo>
                        <a:pt x="3" y="0"/>
                        <a:pt x="2" y="0"/>
                        <a:pt x="1" y="0"/>
                      </a:cubicBezTo>
                      <a:cubicBezTo>
                        <a:pt x="1" y="0"/>
                        <a:pt x="0" y="0"/>
                        <a:pt x="1"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pic>
        <p:nvPicPr>
          <p:cNvPr id="15" name="图片 14" descr="2023.11.07鳳溪創新小學古詩文教學共備1"/>
          <p:cNvPicPr>
            <a:picLocks noChangeAspect="1"/>
          </p:cNvPicPr>
          <p:nvPr/>
        </p:nvPicPr>
        <p:blipFill>
          <a:blip r:embed="rId36"/>
          <a:stretch>
            <a:fillRect/>
          </a:stretch>
        </p:blipFill>
        <p:spPr>
          <a:xfrm>
            <a:off x="1587043" y="4577930"/>
            <a:ext cx="3293145" cy="2217867"/>
          </a:xfrm>
          <a:prstGeom prst="rect">
            <a:avLst/>
          </a:prstGeom>
        </p:spPr>
      </p:pic>
      <p:grpSp>
        <p:nvGrpSpPr>
          <p:cNvPr id="3" name="群組 2"/>
          <p:cNvGrpSpPr/>
          <p:nvPr/>
        </p:nvGrpSpPr>
        <p:grpSpPr>
          <a:xfrm>
            <a:off x="3443816" y="2694618"/>
            <a:ext cx="5392013" cy="3665984"/>
            <a:chOff x="4156714" y="2890440"/>
            <a:chExt cx="3260183" cy="1810060"/>
          </a:xfrm>
          <a:solidFill>
            <a:srgbClr val="FFCCCC"/>
          </a:solidFill>
        </p:grpSpPr>
        <p:sp>
          <p:nvSpPr>
            <p:cNvPr id="11" name="心形 10"/>
            <p:cNvSpPr/>
            <p:nvPr/>
          </p:nvSpPr>
          <p:spPr>
            <a:xfrm>
              <a:off x="4156714" y="2890440"/>
              <a:ext cx="3260183" cy="1810060"/>
            </a:xfrm>
            <a:prstGeom prst="heart">
              <a:avLst/>
            </a:prstGeom>
            <a:solidFill>
              <a:srgbClr val="FFDDD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TW" sz="3200" b="1" dirty="0"/>
            </a:p>
            <a:p>
              <a:pPr algn="ctr"/>
              <a:r>
                <a:rPr lang="zh-TW" altLang="en-US" sz="3200" b="1" dirty="0">
                  <a:solidFill>
                    <a:schemeClr val="tx1">
                      <a:lumMod val="85000"/>
                      <a:lumOff val="15000"/>
                    </a:schemeClr>
                  </a:solidFill>
                  <a:latin typeface="DFKai-SB" panose="03000509000000000000" pitchFamily="65" charset="-120"/>
                  <a:ea typeface="DFKai-SB" panose="03000509000000000000" pitchFamily="65" charset="-120"/>
                </a:rPr>
                <a:t>學校教師</a:t>
              </a:r>
              <a:r>
                <a:rPr lang="zh-CN" altLang="en-US" sz="3200" b="1" dirty="0">
                  <a:solidFill>
                    <a:schemeClr val="tx1">
                      <a:lumMod val="85000"/>
                      <a:lumOff val="15000"/>
                    </a:schemeClr>
                  </a:solidFill>
                  <a:latin typeface="DFKai-SB" panose="03000509000000000000" pitchFamily="65" charset="-120"/>
                  <a:ea typeface="DFKai-SB" panose="03000509000000000000" pitchFamily="65" charset="-120"/>
                </a:rPr>
                <a:t>與</a:t>
              </a:r>
              <a:endParaRPr lang="en-US" altLang="zh-CN" sz="3200" b="1" dirty="0">
                <a:solidFill>
                  <a:schemeClr val="tx1">
                    <a:lumMod val="85000"/>
                    <a:lumOff val="15000"/>
                  </a:schemeClr>
                </a:solidFill>
                <a:latin typeface="DFKai-SB" panose="03000509000000000000" pitchFamily="65" charset="-120"/>
                <a:ea typeface="DFKai-SB" panose="03000509000000000000" pitchFamily="65" charset="-120"/>
              </a:endParaRPr>
            </a:p>
            <a:p>
              <a:pPr algn="ctr"/>
              <a:r>
                <a:rPr lang="zh-CN" altLang="en-US" sz="3200" b="1" dirty="0">
                  <a:solidFill>
                    <a:schemeClr val="tx1">
                      <a:lumMod val="85000"/>
                      <a:lumOff val="15000"/>
                    </a:schemeClr>
                  </a:solidFill>
                  <a:latin typeface="DFKai-SB" panose="03000509000000000000" pitchFamily="65" charset="-120"/>
                  <a:ea typeface="DFKai-SB" panose="03000509000000000000" pitchFamily="65" charset="-120"/>
                </a:rPr>
                <a:t>內地專家教師</a:t>
              </a:r>
              <a:endParaRPr lang="en-US" altLang="zh-CN" sz="3200" b="1" dirty="0">
                <a:solidFill>
                  <a:schemeClr val="tx1">
                    <a:lumMod val="85000"/>
                    <a:lumOff val="15000"/>
                  </a:schemeClr>
                </a:solidFill>
                <a:latin typeface="DFKai-SB" panose="03000509000000000000" pitchFamily="65" charset="-120"/>
                <a:ea typeface="DFKai-SB" panose="03000509000000000000" pitchFamily="65" charset="-120"/>
              </a:endParaRPr>
            </a:p>
            <a:p>
              <a:pPr algn="ctr"/>
              <a:r>
                <a:rPr lang="zh-CN" altLang="en-US" sz="3200" b="1" dirty="0">
                  <a:solidFill>
                    <a:schemeClr val="accent2">
                      <a:lumMod val="75000"/>
                    </a:schemeClr>
                  </a:solidFill>
                  <a:latin typeface="DFKai-SB" panose="03000509000000000000" pitchFamily="65" charset="-120"/>
                  <a:ea typeface="DFKai-SB" panose="03000509000000000000" pitchFamily="65" charset="-120"/>
                </a:rPr>
                <a:t>同心同德共努力</a:t>
              </a:r>
            </a:p>
          </p:txBody>
        </p:sp>
        <p:sp>
          <p:nvSpPr>
            <p:cNvPr id="2" name="文字方塊 1"/>
            <p:cNvSpPr txBox="1"/>
            <p:nvPr/>
          </p:nvSpPr>
          <p:spPr>
            <a:xfrm>
              <a:off x="4586395" y="3058633"/>
              <a:ext cx="2592875" cy="288730"/>
            </a:xfrm>
            <a:prstGeom prst="rect">
              <a:avLst/>
            </a:prstGeom>
            <a:noFill/>
            <a:ln>
              <a:noFill/>
            </a:ln>
          </p:spPr>
          <p:txBody>
            <a:bodyPr wrap="none" rtlCol="0">
              <a:spAutoFit/>
            </a:bodyPr>
            <a:lstStyle/>
            <a:p>
              <a:r>
                <a:rPr lang="zh-TW" altLang="en-US" sz="3200" b="1" u="sng" dirty="0">
                  <a:solidFill>
                    <a:schemeClr val="accent2">
                      <a:lumMod val="75000"/>
                    </a:schemeClr>
                  </a:solidFill>
                  <a:latin typeface="Microsoft JhengHei" panose="020B0604030504040204" pitchFamily="34" charset="-120"/>
                  <a:ea typeface="Microsoft JhengHei" panose="020B0604030504040204" pitchFamily="34" charset="-120"/>
                </a:rPr>
                <a:t>交流</a:t>
              </a:r>
              <a:r>
                <a:rPr lang="zh-TW" altLang="en-US" sz="3200" b="1" dirty="0">
                  <a:solidFill>
                    <a:schemeClr val="accent2">
                      <a:lumMod val="75000"/>
                    </a:schemeClr>
                  </a:solidFill>
                  <a:latin typeface="Microsoft JhengHei" panose="020B0604030504040204" pitchFamily="34" charset="-120"/>
                  <a:ea typeface="Microsoft JhengHei" panose="020B0604030504040204" pitchFamily="34" charset="-120"/>
                </a:rPr>
                <a:t>                        </a:t>
              </a:r>
              <a:r>
                <a:rPr lang="zh-TW" altLang="en-US" sz="3200" b="1" u="sng" dirty="0">
                  <a:solidFill>
                    <a:schemeClr val="accent2">
                      <a:lumMod val="75000"/>
                    </a:schemeClr>
                  </a:solidFill>
                  <a:latin typeface="Microsoft JhengHei" panose="020B0604030504040204" pitchFamily="34" charset="-120"/>
                  <a:ea typeface="Microsoft JhengHei" panose="020B0604030504040204" pitchFamily="34" charset="-120"/>
                </a:rPr>
                <a:t>協作</a:t>
              </a:r>
              <a:endParaRPr lang="en-US" sz="3200" b="1" u="sng" dirty="0">
                <a:solidFill>
                  <a:schemeClr val="accent2">
                    <a:lumMod val="75000"/>
                  </a:schemeClr>
                </a:solidFill>
                <a:latin typeface="Microsoft JhengHei" panose="020B0604030504040204" pitchFamily="34" charset="-120"/>
                <a:ea typeface="Microsoft JhengHei" panose="020B0604030504040204" pitchFamily="34" charset="-120"/>
              </a:endParaRPr>
            </a:p>
          </p:txBody>
        </p:sp>
      </p:grpSp>
      <p:sp>
        <p:nvSpPr>
          <p:cNvPr id="36" name="矩形: 圓角 35"/>
          <p:cNvSpPr/>
          <p:nvPr/>
        </p:nvSpPr>
        <p:spPr>
          <a:xfrm>
            <a:off x="2039563" y="175287"/>
            <a:ext cx="8310766" cy="622820"/>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000" dirty="0">
                <a:solidFill>
                  <a:schemeClr val="tx1"/>
                </a:solidFill>
                <a:latin typeface="DFKai-SB" panose="03000509000000000000" pitchFamily="65" charset="-120"/>
                <a:ea typeface="DFKai-SB" panose="03000509000000000000" pitchFamily="65" charset="-120"/>
              </a:rPr>
              <a:t>「內地與香港教師交流及協作計劃」</a:t>
            </a:r>
            <a:endParaRPr lang="en-US" sz="3200" dirty="0">
              <a:solidFill>
                <a:schemeClr val="tx1"/>
              </a:solidFill>
              <a:latin typeface="DFKai-SB" panose="03000509000000000000" pitchFamily="65" charset="-120"/>
              <a:ea typeface="DFKai-SB"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433316" y="893412"/>
            <a:ext cx="6853158" cy="707886"/>
          </a:xfrm>
          <a:prstGeom prst="rect">
            <a:avLst/>
          </a:prstGeom>
          <a:noFill/>
        </p:spPr>
        <p:txBody>
          <a:bodyPr wrap="none" rtlCol="0">
            <a:spAutoFit/>
          </a:bodyPr>
          <a:lstStyle/>
          <a:p>
            <a:r>
              <a:rPr lang="zh-TW" altLang="en-US" sz="4000" dirty="0">
                <a:latin typeface="DFKai-SB" panose="03000509000000000000" pitchFamily="65" charset="-120"/>
                <a:ea typeface="DFKai-SB" panose="03000509000000000000" pitchFamily="65" charset="-120"/>
              </a:rPr>
              <a:t>在中國語文科融入價值觀教育</a:t>
            </a:r>
            <a:endParaRPr lang="en-US" sz="4000" dirty="0">
              <a:latin typeface="DFKai-SB" panose="03000509000000000000" pitchFamily="65" charset="-120"/>
              <a:ea typeface="DFKai-SB" panose="03000509000000000000" pitchFamily="65" charset="-120"/>
            </a:endParaRPr>
          </a:p>
        </p:txBody>
      </p:sp>
      <p:sp>
        <p:nvSpPr>
          <p:cNvPr id="5" name="文字方塊 4"/>
          <p:cNvSpPr txBox="1"/>
          <p:nvPr/>
        </p:nvSpPr>
        <p:spPr>
          <a:xfrm>
            <a:off x="2827781" y="2611263"/>
            <a:ext cx="3877985" cy="1077218"/>
          </a:xfrm>
          <a:prstGeom prst="rect">
            <a:avLst/>
          </a:prstGeom>
          <a:noFill/>
        </p:spPr>
        <p:txBody>
          <a:bodyPr wrap="none" rtlCol="0">
            <a:spAutoFit/>
          </a:bodyPr>
          <a:lstStyle/>
          <a:p>
            <a:r>
              <a:rPr lang="zh-TW" altLang="en-US" sz="3200" dirty="0">
                <a:latin typeface="DFKai-SB" panose="03000509000000000000" pitchFamily="65" charset="-120"/>
                <a:ea typeface="DFKai-SB" panose="03000509000000000000" pitchFamily="65" charset="-120"/>
              </a:rPr>
              <a:t>依託</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課程指引</a:t>
            </a:r>
            <a:r>
              <a:rPr lang="en-US" altLang="zh-TW" sz="3200" dirty="0">
                <a:latin typeface="DFKai-SB" panose="03000509000000000000" pitchFamily="65" charset="-120"/>
                <a:ea typeface="DFKai-SB" panose="03000509000000000000" pitchFamily="65" charset="-120"/>
              </a:rPr>
              <a:t>》  </a:t>
            </a:r>
          </a:p>
          <a:p>
            <a:r>
              <a:rPr lang="zh-TW" altLang="en-US" sz="3200" dirty="0">
                <a:latin typeface="DFKai-SB" panose="03000509000000000000" pitchFamily="65" charset="-120"/>
                <a:ea typeface="DFKai-SB" panose="03000509000000000000" pitchFamily="65" charset="-120"/>
              </a:rPr>
              <a:t>落實課程規劃理念</a:t>
            </a:r>
            <a:endParaRPr lang="en-US" sz="3200" dirty="0">
              <a:latin typeface="DFKai-SB" panose="03000509000000000000" pitchFamily="65" charset="-120"/>
              <a:ea typeface="DFKai-SB" panose="03000509000000000000" pitchFamily="65" charset="-120"/>
            </a:endParaRPr>
          </a:p>
        </p:txBody>
      </p:sp>
      <p:sp>
        <p:nvSpPr>
          <p:cNvPr id="6" name="矩形 5"/>
          <p:cNvSpPr/>
          <p:nvPr/>
        </p:nvSpPr>
        <p:spPr>
          <a:xfrm>
            <a:off x="7092855" y="2362053"/>
            <a:ext cx="4957153" cy="1569660"/>
          </a:xfrm>
          <a:prstGeom prst="rect">
            <a:avLst/>
          </a:prstGeom>
        </p:spPr>
        <p:txBody>
          <a:bodyPr wrap="square">
            <a:spAutoFit/>
          </a:bodyPr>
          <a:lstStyle/>
          <a:p>
            <a:pPr algn="ctr"/>
            <a:r>
              <a:rPr lang="zh-TW" altLang="en-US" sz="3200" dirty="0">
                <a:latin typeface="DFKai-SB" panose="03000509000000000000" pitchFamily="65" charset="-120"/>
                <a:ea typeface="DFKai-SB" panose="03000509000000000000" pitchFamily="65" charset="-120"/>
              </a:rPr>
              <a:t>以「導、拓、融」策略</a:t>
            </a:r>
          </a:p>
          <a:p>
            <a:pPr algn="ctr"/>
            <a:r>
              <a:rPr lang="zh-TW" altLang="en-US" sz="3200" dirty="0">
                <a:latin typeface="DFKai-SB" panose="03000509000000000000" pitchFamily="65" charset="-120"/>
                <a:ea typeface="DFKai-SB" panose="03000509000000000000" pitchFamily="65" charset="-120"/>
              </a:rPr>
              <a:t>在中國語文科</a:t>
            </a:r>
            <a:endParaRPr lang="en-US" altLang="zh-TW" sz="3200" dirty="0">
              <a:latin typeface="DFKai-SB" panose="03000509000000000000" pitchFamily="65" charset="-120"/>
              <a:ea typeface="DFKai-SB" panose="03000509000000000000" pitchFamily="65" charset="-120"/>
            </a:endParaRPr>
          </a:p>
          <a:p>
            <a:pPr algn="ctr"/>
            <a:r>
              <a:rPr lang="zh-TW" altLang="en-US" sz="3200" dirty="0">
                <a:latin typeface="DFKai-SB" panose="03000509000000000000" pitchFamily="65" charset="-120"/>
                <a:ea typeface="DFKai-SB" panose="03000509000000000000" pitchFamily="65" charset="-120"/>
              </a:rPr>
              <a:t>有機融入價值觀教育</a:t>
            </a:r>
          </a:p>
        </p:txBody>
      </p:sp>
      <p:sp>
        <p:nvSpPr>
          <p:cNvPr id="7" name="文字方塊 6"/>
          <p:cNvSpPr txBox="1"/>
          <p:nvPr/>
        </p:nvSpPr>
        <p:spPr>
          <a:xfrm>
            <a:off x="3711222" y="4955788"/>
            <a:ext cx="1313180" cy="769441"/>
          </a:xfrm>
          <a:prstGeom prst="rect">
            <a:avLst/>
          </a:prstGeom>
          <a:noFill/>
        </p:spPr>
        <p:txBody>
          <a:bodyPr wrap="none" rtlCol="0">
            <a:spAutoFit/>
          </a:bodyPr>
          <a:lstStyle/>
          <a:p>
            <a:r>
              <a:rPr lang="zh-TW" altLang="en-US" sz="4400" dirty="0">
                <a:latin typeface="DFKai-SB" panose="03000509000000000000" pitchFamily="65" charset="-120"/>
                <a:ea typeface="DFKai-SB" panose="03000509000000000000" pitchFamily="65" charset="-120"/>
              </a:rPr>
              <a:t>中學</a:t>
            </a:r>
            <a:endParaRPr lang="en-US" sz="4400" dirty="0">
              <a:latin typeface="DFKai-SB" panose="03000509000000000000" pitchFamily="65" charset="-120"/>
              <a:ea typeface="DFKai-SB" panose="03000509000000000000" pitchFamily="65" charset="-120"/>
            </a:endParaRPr>
          </a:p>
        </p:txBody>
      </p:sp>
      <p:sp>
        <p:nvSpPr>
          <p:cNvPr id="8" name="文字方塊 7"/>
          <p:cNvSpPr txBox="1"/>
          <p:nvPr/>
        </p:nvSpPr>
        <p:spPr>
          <a:xfrm>
            <a:off x="8315940" y="4955787"/>
            <a:ext cx="1313180" cy="769441"/>
          </a:xfrm>
          <a:prstGeom prst="rect">
            <a:avLst/>
          </a:prstGeom>
          <a:noFill/>
        </p:spPr>
        <p:txBody>
          <a:bodyPr wrap="none" rtlCol="0">
            <a:spAutoFit/>
          </a:bodyPr>
          <a:lstStyle/>
          <a:p>
            <a:r>
              <a:rPr lang="zh-TW" altLang="en-US" sz="4400" dirty="0">
                <a:latin typeface="DFKai-SB" panose="03000509000000000000" pitchFamily="65" charset="-120"/>
                <a:ea typeface="DFKai-SB" panose="03000509000000000000" pitchFamily="65" charset="-120"/>
              </a:rPr>
              <a:t>小學</a:t>
            </a:r>
            <a:endParaRPr lang="en-US" sz="4400" dirty="0">
              <a:latin typeface="DFKai-SB" panose="03000509000000000000" pitchFamily="65" charset="-120"/>
              <a:ea typeface="DFKai-SB" panose="03000509000000000000" pitchFamily="65" charset="-120"/>
            </a:endParaRPr>
          </a:p>
        </p:txBody>
      </p:sp>
      <p:sp>
        <p:nvSpPr>
          <p:cNvPr id="9" name="文字方塊 8"/>
          <p:cNvSpPr txBox="1"/>
          <p:nvPr/>
        </p:nvSpPr>
        <p:spPr>
          <a:xfrm>
            <a:off x="772009" y="1014404"/>
            <a:ext cx="1172289" cy="715089"/>
          </a:xfrm>
          <a:prstGeom prst="roundRect">
            <a:avLst/>
          </a:prstGeom>
          <a:solidFill>
            <a:srgbClr val="FFFFCC"/>
          </a:solidFill>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600" dirty="0">
                <a:latin typeface="DFKai-SB" panose="03000509000000000000" pitchFamily="65" charset="-120"/>
                <a:ea typeface="DFKai-SB" panose="03000509000000000000" pitchFamily="65" charset="-120"/>
              </a:rPr>
              <a:t>目標</a:t>
            </a:r>
            <a:endParaRPr lang="en-US" sz="3600" dirty="0">
              <a:latin typeface="DFKai-SB" panose="03000509000000000000" pitchFamily="65" charset="-120"/>
              <a:ea typeface="DFKai-SB" panose="03000509000000000000" pitchFamily="65" charset="-120"/>
            </a:endParaRPr>
          </a:p>
        </p:txBody>
      </p:sp>
      <p:sp>
        <p:nvSpPr>
          <p:cNvPr id="10" name="文字方塊 9"/>
          <p:cNvSpPr txBox="1"/>
          <p:nvPr/>
        </p:nvSpPr>
        <p:spPr>
          <a:xfrm>
            <a:off x="772008" y="2789338"/>
            <a:ext cx="1172289" cy="715089"/>
          </a:xfrm>
          <a:prstGeom prst="roundRect">
            <a:avLst/>
          </a:prstGeom>
          <a:solidFill>
            <a:srgbClr val="FFFFCC"/>
          </a:solidFill>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600" dirty="0">
                <a:latin typeface="DFKai-SB" panose="03000509000000000000" pitchFamily="65" charset="-120"/>
                <a:ea typeface="DFKai-SB" panose="03000509000000000000" pitchFamily="65" charset="-120"/>
              </a:rPr>
              <a:t>策略</a:t>
            </a:r>
            <a:endParaRPr lang="en-US" sz="3600" dirty="0">
              <a:latin typeface="DFKai-SB" panose="03000509000000000000" pitchFamily="65" charset="-120"/>
              <a:ea typeface="DFKai-SB" panose="03000509000000000000" pitchFamily="65" charset="-120"/>
            </a:endParaRPr>
          </a:p>
        </p:txBody>
      </p:sp>
      <p:sp>
        <p:nvSpPr>
          <p:cNvPr id="11" name="文字方塊 10"/>
          <p:cNvSpPr txBox="1"/>
          <p:nvPr/>
        </p:nvSpPr>
        <p:spPr>
          <a:xfrm>
            <a:off x="772008" y="5079633"/>
            <a:ext cx="1172289" cy="715089"/>
          </a:xfrm>
          <a:prstGeom prst="roundRect">
            <a:avLst/>
          </a:prstGeom>
          <a:solidFill>
            <a:srgbClr val="FFFFCC"/>
          </a:solidFill>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600" dirty="0">
                <a:latin typeface="DFKai-SB" panose="03000509000000000000" pitchFamily="65" charset="-120"/>
                <a:ea typeface="DFKai-SB" panose="03000509000000000000" pitchFamily="65" charset="-120"/>
              </a:rPr>
              <a:t>示例</a:t>
            </a:r>
            <a:endParaRPr lang="en-US" sz="3600" dirty="0">
              <a:latin typeface="DFKai-SB" panose="03000509000000000000" pitchFamily="65" charset="-120"/>
              <a:ea typeface="DFKai-SB" panose="03000509000000000000" pitchFamily="65" charset="-120"/>
            </a:endParaRPr>
          </a:p>
        </p:txBody>
      </p:sp>
      <p:sp>
        <p:nvSpPr>
          <p:cNvPr id="12" name="右大括弧 11"/>
          <p:cNvSpPr/>
          <p:nvPr/>
        </p:nvSpPr>
        <p:spPr>
          <a:xfrm rot="16200000">
            <a:off x="6643013" y="-162779"/>
            <a:ext cx="322729" cy="441030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右大括弧 12"/>
          <p:cNvSpPr/>
          <p:nvPr/>
        </p:nvSpPr>
        <p:spPr>
          <a:xfrm rot="16200000">
            <a:off x="6544402" y="2355889"/>
            <a:ext cx="322729" cy="441030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右大括弧 13"/>
          <p:cNvSpPr/>
          <p:nvPr/>
        </p:nvSpPr>
        <p:spPr>
          <a:xfrm rot="5400000">
            <a:off x="6544402" y="2011398"/>
            <a:ext cx="322729" cy="441030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10398" y="1425388"/>
            <a:ext cx="9859625" cy="4277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5330572" y="1687669"/>
            <a:ext cx="1819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第</a:t>
            </a:r>
            <a:r>
              <a:rPr lang="zh-TW" altLang="en-US" sz="3600" u="sng" dirty="0">
                <a:solidFill>
                  <a:prstClr val="black"/>
                </a:solidFill>
                <a:latin typeface="DFKai-SB" panose="03000509000000000000" pitchFamily="65" charset="-120"/>
                <a:ea typeface="DFKai-SB" panose="03000509000000000000" pitchFamily="65" charset="-120"/>
              </a:rPr>
              <a:t>二</a:t>
            </a:r>
            <a:r>
              <a:rPr kumimoji="0" lang="zh-CN" altLang="en-US" sz="3600" b="0" i="0" u="sng"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章</a:t>
            </a:r>
          </a:p>
        </p:txBody>
      </p:sp>
      <p:pic>
        <p:nvPicPr>
          <p:cNvPr id="5" name="图片 4" descr="52a10dc35ad806751152225749ecb872"/>
          <p:cNvPicPr>
            <a:picLocks noChangeAspect="1"/>
          </p:cNvPicPr>
          <p:nvPr/>
        </p:nvPicPr>
        <p:blipFill>
          <a:blip r:embed="rId3"/>
          <a:stretch>
            <a:fillRect/>
          </a:stretch>
        </p:blipFill>
        <p:spPr>
          <a:xfrm flipH="1">
            <a:off x="8558361" y="-306329"/>
            <a:ext cx="3717925" cy="5280660"/>
          </a:xfrm>
          <a:prstGeom prst="rect">
            <a:avLst/>
          </a:prstGeom>
        </p:spPr>
      </p:pic>
      <p:pic>
        <p:nvPicPr>
          <p:cNvPr id="4" name="图片 3" descr="52a10dc35ad806751152225749ecb872"/>
          <p:cNvPicPr>
            <a:picLocks noChangeAspect="1"/>
          </p:cNvPicPr>
          <p:nvPr/>
        </p:nvPicPr>
        <p:blipFill>
          <a:blip r:embed="rId3"/>
          <a:stretch>
            <a:fillRect/>
          </a:stretch>
        </p:blipFill>
        <p:spPr>
          <a:xfrm>
            <a:off x="-48344" y="-222192"/>
            <a:ext cx="3599180" cy="5112385"/>
          </a:xfrm>
          <a:prstGeom prst="rect">
            <a:avLst/>
          </a:prstGeom>
        </p:spPr>
      </p:pic>
      <p:sp>
        <p:nvSpPr>
          <p:cNvPr id="7" name="矩形 6"/>
          <p:cNvSpPr/>
          <p:nvPr/>
        </p:nvSpPr>
        <p:spPr>
          <a:xfrm>
            <a:off x="2668270" y="2882265"/>
            <a:ext cx="7489190" cy="2305685"/>
          </a:xfrm>
          <a:prstGeom prst="rect">
            <a:avLst/>
          </a:prstGeom>
        </p:spPr>
        <p:txBody>
          <a:bodyPr wrap="square">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TW" altLang="en-US" sz="6600" dirty="0">
                <a:solidFill>
                  <a:srgbClr val="1C242F"/>
                </a:solidFill>
                <a:latin typeface="DFKai-SB" panose="03000509000000000000" pitchFamily="65" charset="-120"/>
                <a:ea typeface="DFKai-SB" panose="03000509000000000000" pitchFamily="65" charset="-120"/>
              </a:rPr>
              <a:t>中</a:t>
            </a:r>
            <a:r>
              <a:rPr kumimoji="0" lang="zh-TW" altLang="en-US" sz="6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rPr>
              <a:t>學校本經驗分享</a:t>
            </a:r>
            <a:endParaRPr kumimoji="0" lang="en-US" altLang="zh-TW" sz="66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endParaRPr>
          </a:p>
          <a:p>
            <a:pPr lvl="0" algn="ctr">
              <a:lnSpc>
                <a:spcPct val="130000"/>
              </a:lnSpc>
            </a:pPr>
            <a:r>
              <a:rPr kumimoji="0" lang="en-US" altLang="zh-TW" sz="4000" b="0" i="0" u="none" strike="noStrike" kern="1200" cap="none" spc="0" normalizeH="0" baseline="0" noProof="0" dirty="0">
                <a:ln>
                  <a:noFill/>
                </a:ln>
                <a:solidFill>
                  <a:srgbClr val="1C242F"/>
                </a:solidFill>
                <a:effectLst/>
                <a:uLnTx/>
                <a:uFillTx/>
                <a:latin typeface="Times New Roman" panose="02020603050405020304"/>
                <a:ea typeface="DFKai-SB" panose="03000509000000000000" pitchFamily="65" charset="-120"/>
              </a:rPr>
              <a:t>——</a:t>
            </a:r>
            <a:r>
              <a:rPr lang="zh-TW" altLang="en-US" sz="4000" dirty="0">
                <a:solidFill>
                  <a:srgbClr val="1C242F"/>
                </a:solidFill>
                <a:latin typeface="DFKai-SB" panose="03000509000000000000" pitchFamily="65" charset="-120"/>
                <a:ea typeface="DFKai-SB" panose="03000509000000000000" pitchFamily="65" charset="-120"/>
              </a:rPr>
              <a:t>初中「君子仁心涵養課程」</a:t>
            </a:r>
            <a:endParaRPr kumimoji="0" lang="zh-CN" altLang="en-US" sz="4000" b="0" i="0" u="none" strike="noStrike" kern="1200" cap="none" spc="0" normalizeH="0" baseline="0" noProof="0" dirty="0">
              <a:ln>
                <a:noFill/>
              </a:ln>
              <a:solidFill>
                <a:srgbClr val="1C242F"/>
              </a:solidFill>
              <a:effectLst/>
              <a:uLnTx/>
              <a:uFillTx/>
              <a:latin typeface="DFKai-SB" panose="03000509000000000000" pitchFamily="65" charset="-120"/>
              <a:ea typeface="DFKai-SB" panose="03000509000000000000" pitchFamily="65"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675130"/>
            <a:ext cx="12192000" cy="350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 name="图片 4" descr="b6b925cb60a8b96564bd62647d05bc1f"/>
          <p:cNvPicPr>
            <a:picLocks noChangeAspect="1"/>
          </p:cNvPicPr>
          <p:nvPr/>
        </p:nvPicPr>
        <p:blipFill>
          <a:blip r:embed="rId4"/>
          <a:srcRect r="45802"/>
          <a:stretch>
            <a:fillRect/>
          </a:stretch>
        </p:blipFill>
        <p:spPr>
          <a:xfrm rot="12960000" flipH="1">
            <a:off x="-773031" y="736452"/>
            <a:ext cx="2602230" cy="4801870"/>
          </a:xfrm>
          <a:prstGeom prst="rect">
            <a:avLst/>
          </a:prstGeom>
        </p:spPr>
      </p:pic>
      <p:pic>
        <p:nvPicPr>
          <p:cNvPr id="7" name="图片 6" descr="b6b925cb60a8b96564bd62647d05bc1f"/>
          <p:cNvPicPr>
            <a:picLocks noChangeAspect="1"/>
          </p:cNvPicPr>
          <p:nvPr/>
        </p:nvPicPr>
        <p:blipFill>
          <a:blip r:embed="rId4"/>
          <a:srcRect r="45802"/>
          <a:stretch>
            <a:fillRect/>
          </a:stretch>
        </p:blipFill>
        <p:spPr>
          <a:xfrm rot="12960000" flipH="1">
            <a:off x="9719481" y="736451"/>
            <a:ext cx="2602230" cy="4801870"/>
          </a:xfrm>
          <a:prstGeom prst="rect">
            <a:avLst/>
          </a:prstGeom>
        </p:spPr>
      </p:pic>
      <p:sp>
        <p:nvSpPr>
          <p:cNvPr id="9" name="橢圓 8"/>
          <p:cNvSpPr/>
          <p:nvPr/>
        </p:nvSpPr>
        <p:spPr>
          <a:xfrm>
            <a:off x="2341131" y="2670024"/>
            <a:ext cx="1292193" cy="1298377"/>
          </a:xfrm>
          <a:prstGeom prst="ellipse">
            <a:avLst/>
          </a:prstGeom>
          <a:ln w="28575"/>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TW" sz="5400" b="1" cap="none" spc="0" dirty="0">
                <a:solidFill>
                  <a:schemeClr val="accent4"/>
                </a:solidFill>
                <a:effectLst/>
                <a:latin typeface="Arial Narrow" panose="020B0606020202030204" pitchFamily="34" charset="0"/>
              </a:rPr>
              <a:t>1</a:t>
            </a:r>
            <a:endParaRPr lang="zh-TW" altLang="en-US" sz="5400" b="1" cap="none" spc="0" dirty="0">
              <a:solidFill>
                <a:schemeClr val="accent4"/>
              </a:solidFill>
              <a:effectLst/>
              <a:latin typeface="Arial Narrow" panose="020B0606020202030204" pitchFamily="34" charset="0"/>
            </a:endParaRPr>
          </a:p>
        </p:txBody>
      </p:sp>
      <p:sp>
        <p:nvSpPr>
          <p:cNvPr id="10" name="文本框 11"/>
          <p:cNvSpPr txBox="1"/>
          <p:nvPr>
            <p:custDataLst>
              <p:tags r:id="rId1"/>
            </p:custDataLst>
          </p:nvPr>
        </p:nvSpPr>
        <p:spPr>
          <a:xfrm>
            <a:off x="4006297" y="2287871"/>
            <a:ext cx="7867904" cy="2062681"/>
          </a:xfrm>
          <a:prstGeom prst="rect">
            <a:avLst/>
          </a:prstGeom>
          <a:noFill/>
        </p:spPr>
        <p:txBody>
          <a:bodyPr wrap="square" rtlCol="0">
            <a:noAutofit/>
          </a:bodyPr>
          <a:lstStyle/>
          <a:p>
            <a:pPr marL="0" marR="0" lvl="0" algn="l" defTabSz="914400" rtl="0" eaLnBrk="1" fontAlgn="auto" latinLnBrk="0" hangingPunct="1">
              <a:lnSpc>
                <a:spcPct val="160000"/>
              </a:lnSpc>
              <a:spcBef>
                <a:spcPts val="0"/>
              </a:spcBef>
              <a:spcAft>
                <a:spcPts val="0"/>
              </a:spcAft>
              <a:buClrTx/>
              <a:buSzTx/>
              <a:buFontTx/>
              <a:buNone/>
              <a:defRPr/>
            </a:pPr>
            <a:r>
              <a:rPr lang="zh-CN" altLang="en-US" sz="28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依託《課程指引》</a:t>
            </a:r>
            <a:r>
              <a:rPr lang="en-US" altLang="zh-CN" sz="2800" noProof="0" dirty="0">
                <a:ln>
                  <a:noFill/>
                </a:ln>
                <a:solidFill>
                  <a:prstClr val="black"/>
                </a:solidFill>
                <a:effectLst/>
                <a:uLnTx/>
                <a:uFillTx/>
                <a:latin typeface="DFKai-SB" panose="03000509000000000000" pitchFamily="65" charset="-120"/>
                <a:ea typeface="DFKai-SB" panose="03000509000000000000" pitchFamily="65" charset="-120"/>
                <a:cs typeface="楷体" panose="02010609060101010101" charset="-122"/>
                <a:sym typeface="+mn-ea"/>
              </a:rPr>
              <a:t>  </a:t>
            </a:r>
          </a:p>
          <a:p>
            <a:pPr marL="0" marR="0" lvl="0" algn="l" defTabSz="914400" rtl="0" eaLnBrk="1" fontAlgn="auto" latinLnBrk="0" hangingPunct="1">
              <a:lnSpc>
                <a:spcPct val="160000"/>
              </a:lnSpc>
              <a:spcBef>
                <a:spcPts val="0"/>
              </a:spcBef>
              <a:spcAft>
                <a:spcPts val="0"/>
              </a:spcAft>
              <a:buClrTx/>
              <a:buSzTx/>
              <a:buFontTx/>
              <a:buNone/>
              <a:defRPr/>
            </a:pPr>
            <a:r>
              <a:rPr lang="zh-TW" altLang="en-US" sz="2800" noProof="0" dirty="0">
                <a:ln>
                  <a:noFill/>
                </a:ln>
                <a:effectLst/>
                <a:uLnTx/>
                <a:uFillTx/>
                <a:latin typeface="DFKai-SB" panose="03000509000000000000" pitchFamily="65" charset="-120"/>
                <a:ea typeface="DFKai-SB" panose="03000509000000000000" pitchFamily="65" charset="-120"/>
                <a:cs typeface="楷体" panose="02010609060101010101" charset="-122"/>
                <a:sym typeface="+mn-ea"/>
              </a:rPr>
              <a:t>落實</a:t>
            </a:r>
            <a:r>
              <a:rPr lang="zh-CN" altLang="en-US" sz="2800" noProof="0" dirty="0">
                <a:ln>
                  <a:noFill/>
                </a:ln>
                <a:effectLst/>
                <a:uLnTx/>
                <a:uFillTx/>
                <a:latin typeface="DFKai-SB" panose="03000509000000000000" pitchFamily="65" charset="-120"/>
                <a:ea typeface="DFKai-SB" panose="03000509000000000000" pitchFamily="65" charset="-120"/>
                <a:cs typeface="楷体" panose="02010609060101010101" charset="-122"/>
                <a:sym typeface="+mn-ea"/>
              </a:rPr>
              <a:t>課程規劃理念——</a:t>
            </a:r>
            <a:endParaRPr kumimoji="0" lang="zh-CN" altLang="en-US" sz="280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楷体" panose="02010609060101010101" charset="-122"/>
            </a:endParaRPr>
          </a:p>
          <a:p>
            <a:pPr lvl="0">
              <a:lnSpc>
                <a:spcPct val="160000"/>
              </a:lnSpc>
              <a:defRPr/>
            </a:pPr>
            <a:r>
              <a:rPr lang="zh-CN" altLang="en-US" sz="2800" b="1" noProof="0" dirty="0">
                <a:ln>
                  <a:noFill/>
                </a:ln>
                <a:solidFill>
                  <a:srgbClr val="00B050"/>
                </a:solidFill>
                <a:effectLst/>
                <a:uLnTx/>
                <a:uFillTx/>
                <a:latin typeface="DFKai-SB" panose="03000509000000000000" pitchFamily="65" charset="-120"/>
                <a:ea typeface="DFKai-SB" panose="03000509000000000000" pitchFamily="65" charset="-120"/>
                <a:cs typeface="楷体" panose="02010609060101010101" charset="-122"/>
                <a:sym typeface="+mn-ea"/>
              </a:rPr>
              <a:t>「</a:t>
            </a:r>
            <a:r>
              <a:rPr lang="zh-TW" altLang="en-US" sz="2800" b="1" dirty="0">
                <a:solidFill>
                  <a:srgbClr val="00B050"/>
                </a:solidFill>
                <a:latin typeface="DFKai-SB" panose="03000509000000000000" pitchFamily="65" charset="-120"/>
                <a:ea typeface="DFKai-SB" panose="03000509000000000000" pitchFamily="65" charset="-120"/>
                <a:cs typeface="楷体" panose="02010609060101010101" charset="-122"/>
                <a:sym typeface="+mn-ea"/>
              </a:rPr>
              <a:t>君子仁心涵養課程</a:t>
            </a:r>
            <a:r>
              <a:rPr lang="zh-CN" altLang="en-US" sz="2800" b="1" noProof="0" dirty="0">
                <a:ln>
                  <a:noFill/>
                </a:ln>
                <a:solidFill>
                  <a:srgbClr val="00B050"/>
                </a:solidFill>
                <a:effectLst/>
                <a:uLnTx/>
                <a:uFillTx/>
                <a:latin typeface="DFKai-SB" panose="03000509000000000000" pitchFamily="65" charset="-120"/>
                <a:ea typeface="DFKai-SB" panose="03000509000000000000" pitchFamily="65" charset="-120"/>
                <a:cs typeface="楷体" panose="02010609060101010101" charset="-122"/>
                <a:sym typeface="+mn-ea"/>
              </a:rPr>
              <a:t>」</a:t>
            </a:r>
            <a:endParaRPr kumimoji="0" lang="zh-CN" altLang="en-US" sz="2800" b="1" i="0" u="none" strike="noStrike" kern="1200" cap="none" spc="0" normalizeH="0" baseline="0" noProof="0" dirty="0">
              <a:ln>
                <a:noFill/>
              </a:ln>
              <a:solidFill>
                <a:srgbClr val="00B050"/>
              </a:solidFill>
              <a:effectLst/>
              <a:uLnTx/>
              <a:uFillTx/>
              <a:latin typeface="DFKai-SB" panose="03000509000000000000" pitchFamily="65" charset="-120"/>
              <a:ea typeface="DFKai-SB" panose="03000509000000000000" pitchFamily="65" charset="-120"/>
              <a:cs typeface="楷体" panose="02010609060101010101" charset="-122"/>
            </a:endParaRPr>
          </a:p>
          <a:p>
            <a:pPr marL="0" marR="0" lvl="0" indent="0" algn="l" defTabSz="914400" rtl="0" eaLnBrk="1" fontAlgn="auto" latinLnBrk="0" hangingPunct="1">
              <a:lnSpc>
                <a:spcPct val="16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00B050"/>
              </a:solidFill>
              <a:effectLst/>
              <a:uLnTx/>
              <a:uFillTx/>
              <a:latin typeface="DFKai-SB" panose="03000509000000000000" pitchFamily="65" charset="-120"/>
              <a:ea typeface="DFKai-SB" panose="03000509000000000000" pitchFamily="65" charset="-120"/>
            </a:endParaRPr>
          </a:p>
        </p:txBody>
      </p:sp>
      <p:sp>
        <p:nvSpPr>
          <p:cNvPr id="8" name="标题 8"/>
          <p:cNvSpPr>
            <a:spLocks noGrp="1"/>
          </p:cNvSpPr>
          <p:nvPr>
            <p:ph type="title"/>
          </p:nvPr>
        </p:nvSpPr>
        <p:spPr>
          <a:xfrm>
            <a:off x="2348113" y="0"/>
            <a:ext cx="8389565" cy="1375410"/>
          </a:xfrm>
        </p:spPr>
        <p:txBody>
          <a:bodyPr>
            <a:noAutofit/>
          </a:bodyPr>
          <a:lstStyle/>
          <a:p>
            <a:pPr algn="ctr">
              <a:lnSpc>
                <a:spcPct val="110000"/>
              </a:lnSpc>
            </a:pPr>
            <a:r>
              <a:rPr lang="zh-TW" altLang="en-US" sz="4000" b="1" dirty="0">
                <a:solidFill>
                  <a:schemeClr val="tx1"/>
                </a:solidFill>
                <a:effectLst/>
                <a:latin typeface="DFKai-SB" panose="03000509000000000000" pitchFamily="65" charset="-120"/>
                <a:ea typeface="DFKai-SB" panose="03000509000000000000" pitchFamily="65" charset="-120"/>
              </a:rPr>
              <a:t>創知中</a:t>
            </a:r>
            <a:r>
              <a:rPr lang="zh-CN" altLang="en-US" sz="4000" b="1" dirty="0">
                <a:solidFill>
                  <a:schemeClr val="tx1"/>
                </a:solidFill>
                <a:effectLst/>
                <a:latin typeface="DFKai-SB" panose="03000509000000000000" pitchFamily="65" charset="-120"/>
                <a:ea typeface="DFKai-SB" panose="03000509000000000000" pitchFamily="65" charset="-120"/>
              </a:rPr>
              <a:t>學</a:t>
            </a:r>
            <a:br>
              <a:rPr lang="en-US" altLang="zh-CN" sz="4000" b="1" dirty="0">
                <a:solidFill>
                  <a:schemeClr val="tx1"/>
                </a:solidFill>
                <a:effectLst/>
                <a:latin typeface="楷体" panose="02010609060101010101" charset="-122"/>
                <a:ea typeface="楷体" panose="02010609060101010101" charset="-122"/>
              </a:rPr>
            </a:br>
            <a:r>
              <a:rPr lang="zh-TW" altLang="en-US" sz="4000" b="1" dirty="0">
                <a:solidFill>
                  <a:srgbClr val="1C242F"/>
                </a:solidFill>
                <a:effectLst/>
                <a:latin typeface="DFKai-SB" panose="03000509000000000000" pitchFamily="65" charset="-120"/>
                <a:ea typeface="DFKai-SB" panose="03000509000000000000" pitchFamily="65" charset="-120"/>
              </a:rPr>
              <a:t>初中「君子仁心涵養課程」</a:t>
            </a:r>
            <a:endParaRPr lang="zh-CN" altLang="en-US" sz="4000" b="1" dirty="0">
              <a:solidFill>
                <a:schemeClr val="tx1"/>
              </a:solidFill>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172" y="829504"/>
            <a:ext cx="12192000" cy="536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2"/>
          <p:cNvSpPr/>
          <p:nvPr/>
        </p:nvSpPr>
        <p:spPr>
          <a:xfrm>
            <a:off x="7904547" y="1906915"/>
            <a:ext cx="6096000" cy="369332"/>
          </a:xfrm>
          <a:prstGeom prst="rect">
            <a:avLst/>
          </a:prstGeom>
        </p:spPr>
        <p:txBody>
          <a:bodyPr>
            <a:spAutoFit/>
          </a:bodyPr>
          <a:lstStyle/>
          <a:p>
            <a:r>
              <a:rPr lang="zh-TW" altLang="en-US" dirty="0"/>
              <a:t> </a:t>
            </a:r>
            <a:endParaRPr lang="en-US" dirty="0"/>
          </a:p>
        </p:txBody>
      </p:sp>
      <p:sp>
        <p:nvSpPr>
          <p:cNvPr id="25" name="标题 8"/>
          <p:cNvSpPr txBox="1"/>
          <p:nvPr/>
        </p:nvSpPr>
        <p:spPr>
          <a:xfrm>
            <a:off x="959367" y="223560"/>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rPr>
              <a:t>依託</a:t>
            </a:r>
            <a:r>
              <a:rPr lang="en-US" altLang="zh-TW" b="1" dirty="0">
                <a:solidFill>
                  <a:schemeClr val="tx1"/>
                </a:solidFill>
                <a:effectLst/>
                <a:latin typeface="DFKai-SB" panose="03000509000000000000" pitchFamily="65" charset="-120"/>
                <a:ea typeface="DFKai-SB" panose="03000509000000000000" pitchFamily="65" charset="-120"/>
              </a:rPr>
              <a:t>《</a:t>
            </a:r>
            <a:r>
              <a:rPr lang="zh-TW" altLang="en-US" b="1" dirty="0">
                <a:solidFill>
                  <a:schemeClr val="tx1"/>
                </a:solidFill>
                <a:effectLst/>
                <a:latin typeface="DFKai-SB" panose="03000509000000000000" pitchFamily="65" charset="-120"/>
                <a:ea typeface="DFKai-SB" panose="03000509000000000000" pitchFamily="65" charset="-120"/>
              </a:rPr>
              <a:t>課程指引</a:t>
            </a:r>
            <a:r>
              <a:rPr lang="en-US" altLang="zh-TW" b="1" dirty="0">
                <a:solidFill>
                  <a:schemeClr val="tx1"/>
                </a:solidFill>
                <a:effectLst/>
                <a:latin typeface="DFKai-SB" panose="03000509000000000000" pitchFamily="65" charset="-120"/>
                <a:ea typeface="DFKai-SB" panose="03000509000000000000" pitchFamily="65" charset="-120"/>
              </a:rPr>
              <a:t>》  </a:t>
            </a:r>
            <a:r>
              <a:rPr lang="zh-TW" altLang="en-US" b="1" dirty="0">
                <a:solidFill>
                  <a:schemeClr val="tx1"/>
                </a:solidFill>
                <a:effectLst/>
                <a:latin typeface="DFKai-SB" panose="03000509000000000000" pitchFamily="65" charset="-120"/>
                <a:ea typeface="DFKai-SB" panose="03000509000000000000" pitchFamily="65" charset="-120"/>
              </a:rPr>
              <a:t>落實課程規劃理念</a:t>
            </a:r>
          </a:p>
        </p:txBody>
      </p:sp>
      <p:sp>
        <p:nvSpPr>
          <p:cNvPr id="27" name="矩形 26"/>
          <p:cNvSpPr/>
          <p:nvPr/>
        </p:nvSpPr>
        <p:spPr>
          <a:xfrm>
            <a:off x="5126766" y="1668230"/>
            <a:ext cx="5724644" cy="646331"/>
          </a:xfrm>
          <a:prstGeom prst="rect">
            <a:avLst/>
          </a:prstGeom>
        </p:spPr>
        <p:txBody>
          <a:bodyPr wrap="none">
            <a:spAutoFit/>
          </a:bodyPr>
          <a:lstStyle/>
          <a:p>
            <a:r>
              <a:rPr lang="zh-TW" altLang="en-US" sz="3600" u="sng" dirty="0">
                <a:latin typeface="DFKai-SB" panose="03000509000000000000" pitchFamily="65" charset="-120"/>
                <a:ea typeface="DFKai-SB" panose="03000509000000000000" pitchFamily="65" charset="-120"/>
                <a:cs typeface="+mj-cs"/>
              </a:rPr>
              <a:t>初中「君子仁心涵養課程」</a:t>
            </a:r>
          </a:p>
        </p:txBody>
      </p:sp>
      <p:graphicFrame>
        <p:nvGraphicFramePr>
          <p:cNvPr id="28" name="表格 27"/>
          <p:cNvGraphicFramePr>
            <a:graphicFrameLocks noGrp="1"/>
          </p:cNvGraphicFramePr>
          <p:nvPr/>
        </p:nvGraphicFramePr>
        <p:xfrm>
          <a:off x="4794927" y="2632725"/>
          <a:ext cx="6574855" cy="2880000"/>
        </p:xfrm>
        <a:graphic>
          <a:graphicData uri="http://schemas.openxmlformats.org/drawingml/2006/table">
            <a:tbl>
              <a:tblPr firstRow="1" firstCol="1" bandRow="1">
                <a:tableStyleId>{21E4AEA4-8DFA-4A89-87EB-49C32662AFE0}</a:tableStyleId>
              </a:tblPr>
              <a:tblGrid>
                <a:gridCol w="754158">
                  <a:extLst>
                    <a:ext uri="{9D8B030D-6E8A-4147-A177-3AD203B41FA5}">
                      <a16:colId xmlns:a16="http://schemas.microsoft.com/office/drawing/2014/main" val="20000"/>
                    </a:ext>
                  </a:extLst>
                </a:gridCol>
                <a:gridCol w="973394">
                  <a:extLst>
                    <a:ext uri="{9D8B030D-6E8A-4147-A177-3AD203B41FA5}">
                      <a16:colId xmlns:a16="http://schemas.microsoft.com/office/drawing/2014/main" val="20001"/>
                    </a:ext>
                  </a:extLst>
                </a:gridCol>
                <a:gridCol w="1002890">
                  <a:extLst>
                    <a:ext uri="{9D8B030D-6E8A-4147-A177-3AD203B41FA5}">
                      <a16:colId xmlns:a16="http://schemas.microsoft.com/office/drawing/2014/main" val="20002"/>
                    </a:ext>
                  </a:extLst>
                </a:gridCol>
                <a:gridCol w="973394">
                  <a:extLst>
                    <a:ext uri="{9D8B030D-6E8A-4147-A177-3AD203B41FA5}">
                      <a16:colId xmlns:a16="http://schemas.microsoft.com/office/drawing/2014/main" val="20003"/>
                    </a:ext>
                  </a:extLst>
                </a:gridCol>
                <a:gridCol w="963561">
                  <a:extLst>
                    <a:ext uri="{9D8B030D-6E8A-4147-A177-3AD203B41FA5}">
                      <a16:colId xmlns:a16="http://schemas.microsoft.com/office/drawing/2014/main" val="20004"/>
                    </a:ext>
                  </a:extLst>
                </a:gridCol>
                <a:gridCol w="963561">
                  <a:extLst>
                    <a:ext uri="{9D8B030D-6E8A-4147-A177-3AD203B41FA5}">
                      <a16:colId xmlns:a16="http://schemas.microsoft.com/office/drawing/2014/main" val="20005"/>
                    </a:ext>
                  </a:extLst>
                </a:gridCol>
                <a:gridCol w="943897">
                  <a:extLst>
                    <a:ext uri="{9D8B030D-6E8A-4147-A177-3AD203B41FA5}">
                      <a16:colId xmlns:a16="http://schemas.microsoft.com/office/drawing/2014/main" val="20006"/>
                    </a:ext>
                  </a:extLst>
                </a:gridCol>
              </a:tblGrid>
              <a:tr h="720000">
                <a:tc>
                  <a:txBody>
                    <a:bodyPr/>
                    <a:lstStyle/>
                    <a:p>
                      <a:pPr algn="just">
                        <a:lnSpc>
                          <a:spcPct val="150000"/>
                        </a:lnSpc>
                        <a:spcAft>
                          <a:spcPts val="0"/>
                        </a:spcAft>
                      </a:pPr>
                      <a:r>
                        <a:rPr lang="zh-CN" sz="2000" kern="100">
                          <a:effectLst/>
                          <a:latin typeface="DFKai-SB" panose="03000509000000000000" pitchFamily="65" charset="-120"/>
                          <a:ea typeface="DFKai-SB" panose="03000509000000000000" pitchFamily="65" charset="-120"/>
                        </a:rPr>
                        <a:t>年級</a:t>
                      </a:r>
                      <a:endParaRPr lang="en-US" sz="2000" kern="10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2000" kern="100" dirty="0">
                          <a:effectLst/>
                          <a:latin typeface="DFKai-SB" panose="03000509000000000000" pitchFamily="65" charset="-120"/>
                          <a:ea typeface="DFKai-SB" panose="03000509000000000000" pitchFamily="65" charset="-120"/>
                        </a:rPr>
                        <a:t>單元一</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2000" kern="100">
                          <a:effectLst/>
                          <a:latin typeface="DFKai-SB" panose="03000509000000000000" pitchFamily="65" charset="-120"/>
                          <a:ea typeface="DFKai-SB" panose="03000509000000000000" pitchFamily="65" charset="-120"/>
                        </a:rPr>
                        <a:t>單元二</a:t>
                      </a:r>
                      <a:endParaRPr lang="en-US" sz="2000" kern="10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2000" kern="100" dirty="0">
                          <a:effectLst/>
                          <a:latin typeface="DFKai-SB" panose="03000509000000000000" pitchFamily="65" charset="-120"/>
                          <a:ea typeface="DFKai-SB" panose="03000509000000000000" pitchFamily="65" charset="-120"/>
                        </a:rPr>
                        <a:t>單元三</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2000" kern="100" dirty="0">
                          <a:effectLst/>
                          <a:latin typeface="DFKai-SB" panose="03000509000000000000" pitchFamily="65" charset="-120"/>
                          <a:ea typeface="DFKai-SB" panose="03000509000000000000" pitchFamily="65" charset="-120"/>
                        </a:rPr>
                        <a:t>單元四</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2000" kern="100">
                          <a:effectLst/>
                          <a:latin typeface="DFKai-SB" panose="03000509000000000000" pitchFamily="65" charset="-120"/>
                          <a:ea typeface="DFKai-SB" panose="03000509000000000000" pitchFamily="65" charset="-120"/>
                        </a:rPr>
                        <a:t>單元五</a:t>
                      </a:r>
                      <a:endParaRPr lang="en-US" sz="2000" kern="10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2000" kern="100">
                          <a:effectLst/>
                          <a:latin typeface="DFKai-SB" panose="03000509000000000000" pitchFamily="65" charset="-120"/>
                          <a:ea typeface="DFKai-SB" panose="03000509000000000000" pitchFamily="65" charset="-120"/>
                        </a:rPr>
                        <a:t>單元六</a:t>
                      </a:r>
                      <a:endParaRPr lang="en-US" sz="2000" kern="10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20000">
                <a:tc>
                  <a:txBody>
                    <a:bodyPr/>
                    <a:lstStyle/>
                    <a:p>
                      <a:pPr algn="just">
                        <a:lnSpc>
                          <a:spcPct val="150000"/>
                        </a:lnSpc>
                        <a:spcAft>
                          <a:spcPts val="0"/>
                        </a:spcAft>
                      </a:pPr>
                      <a:r>
                        <a:rPr lang="zh-CN" sz="2000" kern="100" dirty="0">
                          <a:effectLst/>
                          <a:latin typeface="DFKai-SB" panose="03000509000000000000" pitchFamily="65" charset="-120"/>
                          <a:ea typeface="DFKai-SB" panose="03000509000000000000" pitchFamily="65" charset="-120"/>
                        </a:rPr>
                        <a:t>中一</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好思</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通慧</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潤澤</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和美</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内孝</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外敬</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砥礪</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心志</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言訥</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行敏</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0000"/>
                        </a:lnSpc>
                        <a:spcAft>
                          <a:spcPts val="0"/>
                        </a:spcAft>
                      </a:pPr>
                      <a:r>
                        <a:rPr lang="zh-CN" altLang="en-US" sz="2000" kern="100" dirty="0">
                          <a:solidFill>
                            <a:schemeClr val="dk1"/>
                          </a:solidFill>
                          <a:effectLst/>
                          <a:latin typeface="DFKai-SB" panose="03000509000000000000" pitchFamily="65" charset="-120"/>
                          <a:ea typeface="DFKai-SB" panose="03000509000000000000" pitchFamily="65" charset="-120"/>
                          <a:cs typeface="+mn-cs"/>
                        </a:rPr>
                        <a:t>忠勇</a:t>
                      </a:r>
                      <a:endParaRPr lang="en-US" altLang="zh-CN" sz="2000" kern="100" dirty="0">
                        <a:solidFill>
                          <a:schemeClr val="dk1"/>
                        </a:solidFill>
                        <a:effectLst/>
                        <a:latin typeface="DFKai-SB" panose="03000509000000000000" pitchFamily="65" charset="-120"/>
                        <a:ea typeface="DFKai-SB" panose="03000509000000000000" pitchFamily="65" charset="-120"/>
                        <a:cs typeface="+mn-cs"/>
                      </a:endParaRPr>
                    </a:p>
                    <a:p>
                      <a:pPr marL="0" algn="ctr" defTabSz="914400" rtl="0" eaLnBrk="1" latinLnBrk="0" hangingPunct="1">
                        <a:lnSpc>
                          <a:spcPct val="100000"/>
                        </a:lnSpc>
                        <a:spcAft>
                          <a:spcPts val="0"/>
                        </a:spcAft>
                      </a:pPr>
                      <a:r>
                        <a:rPr lang="zh-CN" altLang="en-US" sz="2000" kern="100" dirty="0">
                          <a:solidFill>
                            <a:schemeClr val="dk1"/>
                          </a:solidFill>
                          <a:effectLst/>
                          <a:latin typeface="DFKai-SB" panose="03000509000000000000" pitchFamily="65" charset="-120"/>
                          <a:ea typeface="DFKai-SB" panose="03000509000000000000" pitchFamily="65" charset="-120"/>
                          <a:cs typeface="+mn-cs"/>
                        </a:rPr>
                        <a:t>盡責</a:t>
                      </a:r>
                      <a:endParaRPr lang="en-US" sz="2000" kern="100" dirty="0">
                        <a:solidFill>
                          <a:schemeClr val="dk1"/>
                        </a:solidFill>
                        <a:effectLst/>
                        <a:latin typeface="DFKai-SB" panose="03000509000000000000" pitchFamily="65" charset="-120"/>
                        <a:ea typeface="DFKai-SB" panose="03000509000000000000" pitchFamily="65" charset="-120"/>
                        <a:cs typeface="+mn-cs"/>
                      </a:endParaRPr>
                    </a:p>
                  </a:txBody>
                  <a:tcPr marL="68580" marR="68580" marT="0" marB="0" anchor="ctr"/>
                </a:tc>
                <a:extLst>
                  <a:ext uri="{0D108BD9-81ED-4DB2-BD59-A6C34878D82A}">
                    <a16:rowId xmlns:a16="http://schemas.microsoft.com/office/drawing/2014/main" val="10001"/>
                  </a:ext>
                </a:extLst>
              </a:tr>
              <a:tr h="720000">
                <a:tc>
                  <a:txBody>
                    <a:bodyPr/>
                    <a:lstStyle/>
                    <a:p>
                      <a:pPr algn="just">
                        <a:lnSpc>
                          <a:spcPct val="150000"/>
                        </a:lnSpc>
                        <a:spcAft>
                          <a:spcPts val="0"/>
                        </a:spcAft>
                      </a:pPr>
                      <a:r>
                        <a:rPr lang="zh-CN" sz="2000" kern="100" dirty="0">
                          <a:effectLst/>
                          <a:latin typeface="DFKai-SB" panose="03000509000000000000" pitchFamily="65" charset="-120"/>
                          <a:ea typeface="DFKai-SB" panose="03000509000000000000" pitchFamily="65" charset="-120"/>
                        </a:rPr>
                        <a:t>中二</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感悟</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自然</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思親</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憂國</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孝義</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仁德</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慎獨</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靜遠</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篤志</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奮發</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00000"/>
                        </a:lnSpc>
                        <a:spcAft>
                          <a:spcPts val="0"/>
                        </a:spcAft>
                      </a:pPr>
                      <a:r>
                        <a:rPr lang="zh-CN" altLang="en-US" sz="2000" kern="100" dirty="0">
                          <a:solidFill>
                            <a:schemeClr val="dk1"/>
                          </a:solidFill>
                          <a:effectLst/>
                          <a:latin typeface="DFKai-SB" panose="03000509000000000000" pitchFamily="65" charset="-120"/>
                          <a:ea typeface="DFKai-SB" panose="03000509000000000000" pitchFamily="65" charset="-120"/>
                          <a:cs typeface="+mn-cs"/>
                        </a:rPr>
                        <a:t>知恥</a:t>
                      </a:r>
                      <a:endParaRPr lang="en-US" altLang="zh-CN" sz="2000" kern="100" dirty="0">
                        <a:solidFill>
                          <a:schemeClr val="dk1"/>
                        </a:solidFill>
                        <a:effectLst/>
                        <a:latin typeface="DFKai-SB" panose="03000509000000000000" pitchFamily="65" charset="-120"/>
                        <a:ea typeface="DFKai-SB" panose="03000509000000000000" pitchFamily="65" charset="-120"/>
                        <a:cs typeface="+mn-cs"/>
                      </a:endParaRPr>
                    </a:p>
                    <a:p>
                      <a:pPr marL="0" algn="ctr" defTabSz="914400" rtl="0" eaLnBrk="1" latinLnBrk="0" hangingPunct="1">
                        <a:lnSpc>
                          <a:spcPct val="100000"/>
                        </a:lnSpc>
                        <a:spcAft>
                          <a:spcPts val="0"/>
                        </a:spcAft>
                      </a:pPr>
                      <a:r>
                        <a:rPr lang="zh-CN" altLang="en-US" sz="2000" kern="100" dirty="0">
                          <a:solidFill>
                            <a:schemeClr val="dk1"/>
                          </a:solidFill>
                          <a:effectLst/>
                          <a:latin typeface="DFKai-SB" panose="03000509000000000000" pitchFamily="65" charset="-120"/>
                          <a:ea typeface="DFKai-SB" panose="03000509000000000000" pitchFamily="65" charset="-120"/>
                          <a:cs typeface="+mn-cs"/>
                        </a:rPr>
                        <a:t>明德</a:t>
                      </a:r>
                      <a:endParaRPr lang="en-US" sz="2000" kern="100" dirty="0">
                        <a:solidFill>
                          <a:schemeClr val="dk1"/>
                        </a:solidFill>
                        <a:effectLst/>
                        <a:latin typeface="DFKai-SB" panose="03000509000000000000" pitchFamily="65" charset="-120"/>
                        <a:ea typeface="DFKai-SB" panose="03000509000000000000" pitchFamily="65" charset="-120"/>
                        <a:cs typeface="+mn-cs"/>
                      </a:endParaRPr>
                    </a:p>
                  </a:txBody>
                  <a:tcPr marL="68580" marR="68580" marT="0" marB="0" anchor="ctr"/>
                </a:tc>
                <a:extLst>
                  <a:ext uri="{0D108BD9-81ED-4DB2-BD59-A6C34878D82A}">
                    <a16:rowId xmlns:a16="http://schemas.microsoft.com/office/drawing/2014/main" val="10002"/>
                  </a:ext>
                </a:extLst>
              </a:tr>
              <a:tr h="720000">
                <a:tc>
                  <a:txBody>
                    <a:bodyPr/>
                    <a:lstStyle/>
                    <a:p>
                      <a:pPr algn="just">
                        <a:lnSpc>
                          <a:spcPct val="150000"/>
                        </a:lnSpc>
                        <a:spcAft>
                          <a:spcPts val="0"/>
                        </a:spcAft>
                      </a:pPr>
                      <a:r>
                        <a:rPr lang="zh-CN" sz="2000" kern="100" dirty="0">
                          <a:effectLst/>
                          <a:latin typeface="DFKai-SB" panose="03000509000000000000" pitchFamily="65" charset="-120"/>
                          <a:ea typeface="DFKai-SB" panose="03000509000000000000" pitchFamily="65" charset="-120"/>
                        </a:rPr>
                        <a:t>中三</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好思</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通慧</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技藝</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高超</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思親</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憂</a:t>
                      </a:r>
                      <a:r>
                        <a:rPr lang="zh-TW" altLang="en-US" sz="2000" kern="100" dirty="0">
                          <a:effectLst/>
                          <a:latin typeface="DFKai-SB" panose="03000509000000000000" pitchFamily="65" charset="-120"/>
                          <a:ea typeface="DFKai-SB" panose="03000509000000000000" pitchFamily="65" charset="-120"/>
                        </a:rPr>
                        <a:t>國</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慎獨</a:t>
                      </a:r>
                      <a:endParaRPr lang="en-US" altLang="zh-CN" sz="2000" kern="100" dirty="0">
                        <a:effectLst/>
                        <a:latin typeface="DFKai-SB" panose="03000509000000000000" pitchFamily="65" charset="-120"/>
                        <a:ea typeface="DFKai-SB" panose="03000509000000000000" pitchFamily="65" charset="-120"/>
                      </a:endParaRPr>
                    </a:p>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靜遠</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gridSpan="2">
                  <a:txBody>
                    <a:bodyPr/>
                    <a:lstStyle/>
                    <a:p>
                      <a:pPr algn="ctr">
                        <a:lnSpc>
                          <a:spcPct val="100000"/>
                        </a:lnSpc>
                        <a:spcAft>
                          <a:spcPts val="0"/>
                        </a:spcAft>
                      </a:pPr>
                      <a:r>
                        <a:rPr lang="zh-CN" sz="2000" kern="100" dirty="0">
                          <a:effectLst/>
                          <a:latin typeface="DFKai-SB" panose="03000509000000000000" pitchFamily="65" charset="-120"/>
                          <a:ea typeface="DFKai-SB" panose="03000509000000000000" pitchFamily="65" charset="-120"/>
                        </a:rPr>
                        <a:t>治國安民</a:t>
                      </a:r>
                      <a:endParaRPr lang="en-US" sz="2000" kern="100" dirty="0">
                        <a:effectLst/>
                        <a:latin typeface="DFKai-SB" panose="03000509000000000000" pitchFamily="65" charset="-120"/>
                        <a:ea typeface="DFKai-SB" panose="03000509000000000000" pitchFamily="65" charset="-12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32" name="图片 15" descr="30bbbd0177ede3c9f4437e18fccbf133"/>
          <p:cNvPicPr>
            <a:picLocks noChangeAspect="1"/>
          </p:cNvPicPr>
          <p:nvPr/>
        </p:nvPicPr>
        <p:blipFill>
          <a:blip r:embed="rId4"/>
          <a:stretch>
            <a:fillRect/>
          </a:stretch>
        </p:blipFill>
        <p:spPr>
          <a:xfrm rot="7480699">
            <a:off x="-195310" y="-250765"/>
            <a:ext cx="1610653" cy="1947301"/>
          </a:xfrm>
          <a:prstGeom prst="rect">
            <a:avLst/>
          </a:prstGeom>
        </p:spPr>
      </p:pic>
      <p:pic>
        <p:nvPicPr>
          <p:cNvPr id="33" name="图片 4" descr="52a10dc35ad806751152225749ecb872"/>
          <p:cNvPicPr>
            <a:picLocks noChangeAspect="1"/>
          </p:cNvPicPr>
          <p:nvPr/>
        </p:nvPicPr>
        <p:blipFill>
          <a:blip r:embed="rId5"/>
          <a:stretch>
            <a:fillRect/>
          </a:stretch>
        </p:blipFill>
        <p:spPr>
          <a:xfrm flipH="1">
            <a:off x="10313740" y="-2053"/>
            <a:ext cx="1818294" cy="2582567"/>
          </a:xfrm>
          <a:prstGeom prst="rect">
            <a:avLst/>
          </a:prstGeom>
        </p:spPr>
      </p:pic>
      <p:pic>
        <p:nvPicPr>
          <p:cNvPr id="30" name="圖片 29"/>
          <p:cNvPicPr>
            <a:picLocks noChangeAspect="1"/>
          </p:cNvPicPr>
          <p:nvPr/>
        </p:nvPicPr>
        <p:blipFill>
          <a:blip r:embed="rId6"/>
          <a:stretch>
            <a:fillRect/>
          </a:stretch>
        </p:blipFill>
        <p:spPr>
          <a:xfrm rot="21072893">
            <a:off x="583557" y="1259355"/>
            <a:ext cx="1707839" cy="2439349"/>
          </a:xfrm>
          <a:prstGeom prst="rect">
            <a:avLst/>
          </a:prstGeom>
          <a:ln>
            <a:solidFill>
              <a:schemeClr val="tx1"/>
            </a:solidFill>
          </a:ln>
        </p:spPr>
      </p:pic>
      <p:sp>
        <p:nvSpPr>
          <p:cNvPr id="29" name="矩形: 圓角 28"/>
          <p:cNvSpPr/>
          <p:nvPr/>
        </p:nvSpPr>
        <p:spPr>
          <a:xfrm>
            <a:off x="1604353" y="2574345"/>
            <a:ext cx="3046061" cy="3419177"/>
          </a:xfrm>
          <a:prstGeom prst="roundRect">
            <a:avLst>
              <a:gd name="adj" fmla="val 11446"/>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zh-TW" sz="2000" dirty="0">
                <a:latin typeface="Calibri" panose="020F0502020204030204" pitchFamily="34" charset="0"/>
                <a:ea typeface="DFKai-SB" panose="03000509000000000000" pitchFamily="65" charset="-120"/>
                <a:cs typeface="Calibri" panose="020F0502020204030204" pitchFamily="34" charset="0"/>
              </a:rPr>
              <a:t>1.2 </a:t>
            </a:r>
            <a:r>
              <a:rPr lang="zh-TW" altLang="en-US" sz="2000" dirty="0">
                <a:latin typeface="DFKai-SB" panose="03000509000000000000" pitchFamily="65" charset="-120"/>
                <a:ea typeface="DFKai-SB" panose="03000509000000000000" pitchFamily="65" charset="-120"/>
              </a:rPr>
              <a:t>課程理念 中國語文科設立的基本理念是：</a:t>
            </a:r>
            <a:endParaRPr lang="en-US" altLang="zh-TW" sz="2000" dirty="0">
              <a:latin typeface="DFKai-SB" panose="03000509000000000000" pitchFamily="65" charset="-120"/>
              <a:ea typeface="DFKai-SB" panose="03000509000000000000" pitchFamily="65" charset="-120"/>
            </a:endParaRPr>
          </a:p>
          <a:p>
            <a:pPr algn="just"/>
            <a:r>
              <a:rPr lang="en-US" altLang="zh-TW" sz="2000" dirty="0">
                <a:latin typeface="DFKai-SB" panose="03000509000000000000" pitchFamily="65" charset="-120"/>
                <a:ea typeface="DFKai-SB" panose="03000509000000000000" pitchFamily="65" charset="-120"/>
              </a:rPr>
              <a:t>(4)</a:t>
            </a:r>
            <a:r>
              <a:rPr lang="zh-TW" altLang="en-US" sz="2000" dirty="0">
                <a:latin typeface="DFKai-SB" panose="03000509000000000000" pitchFamily="65" charset="-120"/>
                <a:ea typeface="DFKai-SB" panose="03000509000000000000" pitchFamily="65" charset="-120"/>
              </a:rPr>
              <a:t> 中國語文教育需均衡兼顧語文的</a:t>
            </a:r>
            <a:r>
              <a:rPr lang="zh-TW" altLang="en-US" sz="2000" b="1" dirty="0">
                <a:solidFill>
                  <a:srgbClr val="0070C0"/>
                </a:solidFill>
                <a:latin typeface="DFKai-SB" panose="03000509000000000000" pitchFamily="65" charset="-120"/>
                <a:ea typeface="DFKai-SB" panose="03000509000000000000" pitchFamily="65" charset="-120"/>
              </a:rPr>
              <a:t>工具性和人文性</a:t>
            </a:r>
            <a:r>
              <a:rPr lang="zh-TW" altLang="en-US" sz="2000" dirty="0">
                <a:latin typeface="DFKai-SB" panose="03000509000000000000" pitchFamily="65" charset="-120"/>
                <a:ea typeface="DFKai-SB" panose="03000509000000000000" pitchFamily="65" charset="-120"/>
              </a:rPr>
              <a:t>，全面培養學生的語文素養，以提高學生運用語文的能力，同時兼顧思想、品德的培育和文化的薰陶。</a:t>
            </a:r>
            <a:endParaRPr lang="en-US" altLang="zh-TW" sz="2000" dirty="0">
              <a:latin typeface="DFKai-SB" panose="03000509000000000000" pitchFamily="65" charset="-120"/>
              <a:ea typeface="DFKai-SB" panose="03000509000000000000" pitchFamily="65" charset="-120"/>
            </a:endParaRPr>
          </a:p>
          <a:p>
            <a:pPr algn="just"/>
            <a:endParaRPr lang="en-US" altLang="zh-TW" sz="1200" dirty="0">
              <a:latin typeface="DFKai-SB" panose="03000509000000000000" pitchFamily="65" charset="-120"/>
              <a:ea typeface="DFKai-SB" panose="03000509000000000000" pitchFamily="65" charset="-120"/>
            </a:endParaRPr>
          </a:p>
          <a:p>
            <a:r>
              <a:rPr lang="zh-TW" altLang="en-US" sz="1200" dirty="0">
                <a:latin typeface="DFKai-SB" panose="03000509000000000000" pitchFamily="65" charset="-120"/>
                <a:ea typeface="DFKai-SB" panose="03000509000000000000" pitchFamily="65" charset="-120"/>
              </a:rPr>
              <a:t>   中國語文課程指引</a:t>
            </a:r>
            <a:r>
              <a:rPr lang="en-US" altLang="zh-TW" sz="1200" dirty="0">
                <a:latin typeface="DFKai-SB" panose="03000509000000000000" pitchFamily="65" charset="-120"/>
                <a:ea typeface="DFKai-SB" panose="03000509000000000000" pitchFamily="65" charset="-120"/>
              </a:rPr>
              <a:t>(</a:t>
            </a:r>
            <a:r>
              <a:rPr lang="zh-TW" altLang="en-US" sz="1200" dirty="0">
                <a:latin typeface="DFKai-SB" panose="03000509000000000000" pitchFamily="65" charset="-120"/>
                <a:ea typeface="DFKai-SB" panose="03000509000000000000" pitchFamily="65" charset="-120"/>
              </a:rPr>
              <a:t>中一至中三</a:t>
            </a:r>
            <a:r>
              <a:rPr lang="en-US" altLang="zh-TW" sz="1200" dirty="0">
                <a:latin typeface="DFKai-SB" panose="03000509000000000000" pitchFamily="65" charset="-120"/>
                <a:ea typeface="DFKai-SB" panose="03000509000000000000" pitchFamily="65" charset="-120"/>
              </a:rPr>
              <a:t>)P.1</a:t>
            </a:r>
          </a:p>
        </p:txBody>
      </p:sp>
      <p:pic>
        <p:nvPicPr>
          <p:cNvPr id="34" name="图片 1" descr="b42c3d87b36a682d884d394b4172f3fd"/>
          <p:cNvPicPr>
            <a:picLocks noChangeAspect="1"/>
          </p:cNvPicPr>
          <p:nvPr>
            <p:custDataLst>
              <p:tags r:id="rId1"/>
            </p:custDataLst>
          </p:nvPr>
        </p:nvPicPr>
        <p:blipFill>
          <a:blip r:embed="rId7"/>
          <a:srcRect l="12154" t="46273" r="53989" b="25268"/>
          <a:stretch>
            <a:fillRect/>
          </a:stretch>
        </p:blipFill>
        <p:spPr>
          <a:xfrm rot="3060000">
            <a:off x="344986" y="5673063"/>
            <a:ext cx="1094740" cy="1047115"/>
          </a:xfrm>
          <a:prstGeom prst="rect">
            <a:avLst/>
          </a:prstGeom>
        </p:spPr>
      </p:pic>
      <p:sp>
        <p:nvSpPr>
          <p:cNvPr id="2" name="矩形: 圓角 1"/>
          <p:cNvSpPr/>
          <p:nvPr/>
        </p:nvSpPr>
        <p:spPr>
          <a:xfrm>
            <a:off x="9487295" y="4087954"/>
            <a:ext cx="956080" cy="719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146472"/>
            <a:ext cx="12192000" cy="525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5" name="图片 4" descr="b6b925cb60a8b96564bd62647d05bc1f"/>
          <p:cNvPicPr>
            <a:picLocks noChangeAspect="1"/>
          </p:cNvPicPr>
          <p:nvPr/>
        </p:nvPicPr>
        <p:blipFill>
          <a:blip r:embed="rId4"/>
          <a:srcRect r="45802"/>
          <a:stretch>
            <a:fillRect/>
          </a:stretch>
        </p:blipFill>
        <p:spPr>
          <a:xfrm rot="12960000" flipH="1">
            <a:off x="-827405" y="767080"/>
            <a:ext cx="2602230" cy="4801870"/>
          </a:xfrm>
          <a:prstGeom prst="rect">
            <a:avLst/>
          </a:prstGeom>
        </p:spPr>
      </p:pic>
      <p:pic>
        <p:nvPicPr>
          <p:cNvPr id="7" name="图片 6" descr="b6b925cb60a8b96564bd62647d05bc1f"/>
          <p:cNvPicPr>
            <a:picLocks noChangeAspect="1"/>
          </p:cNvPicPr>
          <p:nvPr/>
        </p:nvPicPr>
        <p:blipFill>
          <a:blip r:embed="rId4"/>
          <a:srcRect r="45802"/>
          <a:stretch>
            <a:fillRect/>
          </a:stretch>
        </p:blipFill>
        <p:spPr>
          <a:xfrm rot="12960000" flipH="1">
            <a:off x="9724390" y="718820"/>
            <a:ext cx="2771775" cy="4801870"/>
          </a:xfrm>
          <a:prstGeom prst="rect">
            <a:avLst/>
          </a:prstGeom>
        </p:spPr>
      </p:pic>
      <p:sp>
        <p:nvSpPr>
          <p:cNvPr id="9" name="矩形 8"/>
          <p:cNvSpPr/>
          <p:nvPr/>
        </p:nvSpPr>
        <p:spPr>
          <a:xfrm>
            <a:off x="4206651" y="1481720"/>
            <a:ext cx="4288353" cy="584775"/>
          </a:xfrm>
          <a:prstGeom prst="rect">
            <a:avLst/>
          </a:prstGeom>
        </p:spPr>
        <p:txBody>
          <a:bodyPr wrap="none">
            <a:spAutoFit/>
          </a:bodyPr>
          <a:lstStyle/>
          <a:p>
            <a:r>
              <a:rPr lang="zh-TW" altLang="en-US" sz="3200" u="sng" dirty="0">
                <a:latin typeface="DFKai-SB" panose="03000509000000000000" pitchFamily="65" charset="-120"/>
                <a:ea typeface="DFKai-SB" panose="03000509000000000000" pitchFamily="65" charset="-120"/>
              </a:rPr>
              <a:t>中二「篤志奮發」單元</a:t>
            </a:r>
            <a:endParaRPr lang="en-US" sz="3200" u="sng" dirty="0">
              <a:latin typeface="DFKai-SB" panose="03000509000000000000" pitchFamily="65" charset="-120"/>
              <a:ea typeface="DFKai-SB" panose="03000509000000000000" pitchFamily="65" charset="-120"/>
            </a:endParaRPr>
          </a:p>
        </p:txBody>
      </p:sp>
      <p:sp>
        <p:nvSpPr>
          <p:cNvPr id="13" name="矩形 12"/>
          <p:cNvSpPr/>
          <p:nvPr/>
        </p:nvSpPr>
        <p:spPr>
          <a:xfrm>
            <a:off x="7904547" y="1906915"/>
            <a:ext cx="6096000" cy="369332"/>
          </a:xfrm>
          <a:prstGeom prst="rect">
            <a:avLst/>
          </a:prstGeom>
        </p:spPr>
        <p:txBody>
          <a:bodyPr>
            <a:spAutoFit/>
          </a:bodyPr>
          <a:lstStyle/>
          <a:p>
            <a:r>
              <a:rPr lang="zh-TW" altLang="en-US" dirty="0"/>
              <a:t> </a:t>
            </a:r>
            <a:endParaRPr lang="en-US" dirty="0"/>
          </a:p>
        </p:txBody>
      </p:sp>
      <p:sp>
        <p:nvSpPr>
          <p:cNvPr id="14" name="矩形: 圓角 13"/>
          <p:cNvSpPr/>
          <p:nvPr/>
        </p:nvSpPr>
        <p:spPr>
          <a:xfrm>
            <a:off x="1386075" y="2476183"/>
            <a:ext cx="1915427" cy="3235345"/>
          </a:xfrm>
          <a:prstGeom prst="roundRect">
            <a:avLst/>
          </a:prstGeom>
          <a:solidFill>
            <a:schemeClr val="bg1"/>
          </a:solidFill>
          <a:ln w="38100">
            <a:solidFill>
              <a:srgbClr val="FF9933"/>
            </a:solidFill>
          </a:ln>
        </p:spPr>
        <p:style>
          <a:lnRef idx="2">
            <a:schemeClr val="accent4"/>
          </a:lnRef>
          <a:fillRef idx="1">
            <a:schemeClr val="lt1"/>
          </a:fillRef>
          <a:effectRef idx="0">
            <a:schemeClr val="accent4"/>
          </a:effectRef>
          <a:fontRef idx="minor">
            <a:schemeClr val="dk1"/>
          </a:fontRef>
        </p:style>
        <p:txBody>
          <a:bodyPr rtlCol="0" anchor="t"/>
          <a:lstStyle/>
          <a:p>
            <a:r>
              <a:rPr lang="zh-TW" altLang="en-US" sz="2000" dirty="0">
                <a:latin typeface="DFKai-SB" panose="03000509000000000000" pitchFamily="65" charset="-120"/>
                <a:ea typeface="DFKai-SB" panose="03000509000000000000" pitchFamily="65" charset="-120"/>
              </a:rPr>
              <a:t>學習材料：</a:t>
            </a:r>
            <a:endParaRPr lang="en-US" altLang="zh-TW" sz="2000" dirty="0">
              <a:latin typeface="DFKai-SB" panose="03000509000000000000" pitchFamily="65" charset="-120"/>
              <a:ea typeface="DFKai-SB" panose="03000509000000000000" pitchFamily="65" charset="-120"/>
            </a:endParaRPr>
          </a:p>
          <a:p>
            <a:pPr algn="ctr"/>
            <a:endParaRPr lang="en-US" altLang="zh-TW" sz="2000" dirty="0">
              <a:latin typeface="DFKai-SB" panose="03000509000000000000" pitchFamily="65" charset="-120"/>
              <a:ea typeface="DFKai-SB" panose="03000509000000000000" pitchFamily="65" charset="-120"/>
            </a:endParaRPr>
          </a:p>
          <a:p>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學需多問</a:t>
            </a:r>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a:t>
            </a:r>
            <a:endParaRPr lang="en-US" altLang="zh-TW" sz="2000" dirty="0">
              <a:latin typeface="DFKai-SB" panose="03000509000000000000" pitchFamily="65" charset="-120"/>
              <a:ea typeface="DFKai-SB" panose="03000509000000000000" pitchFamily="65" charset="-120"/>
            </a:endParaRPr>
          </a:p>
          <a:p>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說勤</a:t>
            </a:r>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a:t>
            </a:r>
            <a:endParaRPr lang="en-US" altLang="zh-TW" sz="2000" dirty="0">
              <a:latin typeface="DFKai-SB" panose="03000509000000000000" pitchFamily="65" charset="-120"/>
              <a:ea typeface="DFKai-SB" panose="03000509000000000000" pitchFamily="65" charset="-120"/>
            </a:endParaRPr>
          </a:p>
          <a:p>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為學</a:t>
            </a:r>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a:t>
            </a:r>
            <a:endParaRPr lang="en-US" altLang="zh-TW" sz="2000" dirty="0">
              <a:latin typeface="DFKai-SB" panose="03000509000000000000" pitchFamily="65" charset="-120"/>
              <a:ea typeface="DFKai-SB" panose="03000509000000000000" pitchFamily="65" charset="-120"/>
            </a:endParaRPr>
          </a:p>
          <a:p>
            <a:r>
              <a:rPr lang="en-US" altLang="zh-TW" sz="2000" dirty="0">
                <a:latin typeface="DFKai-SB" panose="03000509000000000000" pitchFamily="65" charset="-120"/>
                <a:ea typeface="DFKai-SB" panose="03000509000000000000" pitchFamily="65" charset="-120"/>
              </a:rPr>
              <a:t>《</a:t>
            </a:r>
            <a:r>
              <a:rPr lang="zh-TW" altLang="en-US" sz="2000" dirty="0">
                <a:latin typeface="DFKai-SB" panose="03000509000000000000" pitchFamily="65" charset="-120"/>
                <a:ea typeface="DFKai-SB" panose="03000509000000000000" pitchFamily="65" charset="-120"/>
              </a:rPr>
              <a:t>傷仲永</a:t>
            </a:r>
            <a:r>
              <a:rPr lang="en-US" altLang="zh-TW" sz="2000" dirty="0">
                <a:latin typeface="DFKai-SB" panose="03000509000000000000" pitchFamily="65" charset="-120"/>
                <a:ea typeface="DFKai-SB" panose="03000509000000000000" pitchFamily="65" charset="-120"/>
              </a:rPr>
              <a:t>》</a:t>
            </a:r>
          </a:p>
        </p:txBody>
      </p:sp>
      <p:sp>
        <p:nvSpPr>
          <p:cNvPr id="15" name="矩形: 圓角 14"/>
          <p:cNvSpPr/>
          <p:nvPr/>
        </p:nvSpPr>
        <p:spPr>
          <a:xfrm>
            <a:off x="5060280" y="2484548"/>
            <a:ext cx="6162607" cy="3437117"/>
          </a:xfrm>
          <a:prstGeom prst="roundRect">
            <a:avLst>
              <a:gd name="adj" fmla="val 10717"/>
            </a:avLst>
          </a:prstGeom>
          <a:solidFill>
            <a:schemeClr val="bg1"/>
          </a:solidFill>
          <a:ln w="3810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文本框 9"/>
          <p:cNvSpPr txBox="1"/>
          <p:nvPr>
            <p:custDataLst>
              <p:tags r:id="rId1"/>
            </p:custDataLst>
          </p:nvPr>
        </p:nvSpPr>
        <p:spPr>
          <a:xfrm>
            <a:off x="5178539" y="2478990"/>
            <a:ext cx="6044348" cy="3155536"/>
          </a:xfrm>
          <a:prstGeom prst="rect">
            <a:avLst/>
          </a:prstGeom>
          <a:noFill/>
        </p:spPr>
        <p:txBody>
          <a:bodyPr wrap="square" rtlCol="0">
            <a:no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單元學習目標</a:t>
            </a:r>
            <a:r>
              <a:rPr kumimoji="0" lang="zh-TW" altLang="en-US" sz="2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rPr>
              <a:t>：</a:t>
            </a:r>
            <a:endParaRPr kumimoji="0" lang="zh-CN" altLang="en-US" sz="2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rPr>
              <a:t>1.掌握議論文要素、論據以及論證手法。</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rPr>
              <a:t>2.掌握利用標示語，分析文章結構。</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rPr>
              <a:t>3.掌握文言文字詞的意思或用法。</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accent1">
                    <a:lumMod val="75000"/>
                  </a:schemeClr>
                </a:solidFill>
                <a:effectLst/>
                <a:uLnTx/>
                <a:uFillTx/>
                <a:latin typeface="DFKai-SB" panose="03000509000000000000" pitchFamily="65" charset="-120"/>
                <a:ea typeface="DFKai-SB" panose="03000509000000000000" pitchFamily="65" charset="-120"/>
              </a:rPr>
              <a:t>4.梳理文言文一詞多義、古今異義等文言現象。</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i="0" u="none" strike="noStrike" kern="1200" cap="none" spc="0" normalizeH="0" baseline="0" noProof="0" dirty="0">
                <a:ln>
                  <a:noFill/>
                </a:ln>
                <a:solidFill>
                  <a:schemeClr val="accent2">
                    <a:lumMod val="75000"/>
                  </a:schemeClr>
                </a:solidFill>
                <a:effectLst/>
                <a:uLnTx/>
                <a:uFillTx/>
                <a:latin typeface="DFKai-SB" panose="03000509000000000000" pitchFamily="65" charset="-120"/>
                <a:ea typeface="DFKai-SB" panose="03000509000000000000" pitchFamily="65" charset="-120"/>
              </a:rPr>
              <a:t>5.學習古人奮發求學的精神。</a:t>
            </a:r>
          </a:p>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2200" i="0" u="none" strike="noStrike" kern="1200" cap="none" spc="0" normalizeH="0" baseline="0" noProof="0" dirty="0">
                <a:ln>
                  <a:noFill/>
                </a:ln>
                <a:solidFill>
                  <a:schemeClr val="accent2">
                    <a:lumMod val="75000"/>
                  </a:schemeClr>
                </a:solidFill>
                <a:effectLst/>
                <a:uLnTx/>
                <a:uFillTx/>
                <a:latin typeface="DFKai-SB" panose="03000509000000000000" pitchFamily="65" charset="-120"/>
                <a:ea typeface="DFKai-SB" panose="03000509000000000000" pitchFamily="65" charset="-120"/>
              </a:rPr>
              <a:t>6.掌握學習的方法與態度及相關文學文化</a:t>
            </a:r>
            <a:r>
              <a:rPr kumimoji="0" lang="zh-TW" altLang="en-US" sz="2200" i="0" u="none" strike="noStrike" kern="1200" cap="none" spc="0" normalizeH="0" baseline="0" noProof="0" dirty="0">
                <a:ln>
                  <a:noFill/>
                </a:ln>
                <a:solidFill>
                  <a:schemeClr val="accent2">
                    <a:lumMod val="75000"/>
                  </a:schemeClr>
                </a:solidFill>
                <a:effectLst/>
                <a:uLnTx/>
                <a:uFillTx/>
                <a:latin typeface="DFKai-SB" panose="03000509000000000000" pitchFamily="65" charset="-120"/>
                <a:ea typeface="DFKai-SB" panose="03000509000000000000" pitchFamily="65" charset="-120"/>
              </a:rPr>
              <a:t>知</a:t>
            </a:r>
            <a:r>
              <a:rPr kumimoji="0" lang="zh-CN" altLang="en-US" sz="2200" i="0" u="none" strike="noStrike" kern="1200" cap="none" spc="0" normalizeH="0" baseline="0" noProof="0" dirty="0">
                <a:ln>
                  <a:noFill/>
                </a:ln>
                <a:solidFill>
                  <a:schemeClr val="accent2">
                    <a:lumMod val="75000"/>
                  </a:schemeClr>
                </a:solidFill>
                <a:effectLst/>
                <a:uLnTx/>
                <a:uFillTx/>
                <a:latin typeface="DFKai-SB" panose="03000509000000000000" pitchFamily="65" charset="-120"/>
                <a:ea typeface="DFKai-SB" panose="03000509000000000000" pitchFamily="65" charset="-120"/>
              </a:rPr>
              <a:t>識。</a:t>
            </a:r>
          </a:p>
        </p:txBody>
      </p:sp>
      <p:sp>
        <p:nvSpPr>
          <p:cNvPr id="18" name="矩形: 圓角 17"/>
          <p:cNvSpPr/>
          <p:nvPr/>
        </p:nvSpPr>
        <p:spPr>
          <a:xfrm>
            <a:off x="3502521" y="2484549"/>
            <a:ext cx="1339374" cy="3178047"/>
          </a:xfrm>
          <a:prstGeom prst="round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none">
            <a:spAutoFit/>
          </a:bodyPr>
          <a:lstStyle/>
          <a:p>
            <a:pPr lvl="0" algn="ctr">
              <a:lnSpc>
                <a:spcPct val="140000"/>
              </a:lnSpc>
              <a:defRPr/>
            </a:pPr>
            <a:r>
              <a:rPr lang="zh-TW" altLang="en-US" sz="2000" b="1" u="sng" dirty="0">
                <a:solidFill>
                  <a:prstClr val="black"/>
                </a:solidFill>
                <a:latin typeface="DFKai-SB" panose="03000509000000000000" pitchFamily="65" charset="-120"/>
                <a:ea typeface="DFKai-SB" panose="03000509000000000000" pitchFamily="65" charset="-120"/>
              </a:rPr>
              <a:t>單元規劃</a:t>
            </a:r>
            <a:endParaRPr lang="en-US" altLang="zh-TW" sz="2000" b="1" u="sng" dirty="0">
              <a:solidFill>
                <a:prstClr val="black"/>
              </a:solidFill>
              <a:latin typeface="DFKai-SB" panose="03000509000000000000" pitchFamily="65" charset="-120"/>
              <a:ea typeface="DFKai-SB" panose="03000509000000000000" pitchFamily="65" charset="-120"/>
            </a:endParaRPr>
          </a:p>
          <a:p>
            <a:pPr lvl="0" algn="ctr">
              <a:lnSpc>
                <a:spcPct val="140000"/>
              </a:lnSpc>
              <a:defRPr/>
            </a:pPr>
            <a:r>
              <a:rPr lang="zh-TW" altLang="en-US" sz="2000" b="1" u="sng" dirty="0">
                <a:solidFill>
                  <a:prstClr val="black"/>
                </a:solidFill>
                <a:latin typeface="DFKai-SB" panose="03000509000000000000" pitchFamily="65" charset="-120"/>
                <a:ea typeface="DFKai-SB" panose="03000509000000000000" pitchFamily="65" charset="-120"/>
              </a:rPr>
              <a:t>原則</a:t>
            </a:r>
            <a:r>
              <a:rPr lang="zh-TW" altLang="en-US" sz="2000" b="1" dirty="0">
                <a:solidFill>
                  <a:prstClr val="black"/>
                </a:solidFill>
                <a:latin typeface="DFKai-SB" panose="03000509000000000000" pitchFamily="65" charset="-120"/>
                <a:ea typeface="DFKai-SB" panose="03000509000000000000" pitchFamily="65" charset="-120"/>
              </a:rPr>
              <a:t>：</a:t>
            </a:r>
            <a:endParaRPr lang="en-US" altLang="zh-TW" sz="2000" b="1" dirty="0">
              <a:solidFill>
                <a:prstClr val="black"/>
              </a:solidFill>
              <a:latin typeface="DFKai-SB" panose="03000509000000000000" pitchFamily="65" charset="-120"/>
              <a:ea typeface="DFKai-SB" panose="03000509000000000000" pitchFamily="65" charset="-120"/>
            </a:endParaRPr>
          </a:p>
          <a:p>
            <a:pPr lvl="0" algn="ctr">
              <a:lnSpc>
                <a:spcPct val="140000"/>
              </a:lnSpc>
              <a:defRPr/>
            </a:pPr>
            <a:endParaRPr lang="en-US" altLang="zh-CN" sz="2000" dirty="0">
              <a:solidFill>
                <a:prstClr val="black"/>
              </a:solidFill>
              <a:latin typeface="DFKai-SB" panose="03000509000000000000" pitchFamily="65" charset="-120"/>
              <a:ea typeface="DFKai-SB" panose="03000509000000000000" pitchFamily="65" charset="-120"/>
            </a:endParaRPr>
          </a:p>
          <a:p>
            <a:pPr lvl="0" algn="ctr">
              <a:lnSpc>
                <a:spcPct val="140000"/>
              </a:lnSpc>
              <a:defRPr/>
            </a:pPr>
            <a:r>
              <a:rPr lang="zh-CN" altLang="en-US" sz="2000" b="1" dirty="0">
                <a:solidFill>
                  <a:schemeClr val="accent1">
                    <a:lumMod val="75000"/>
                  </a:schemeClr>
                </a:solidFill>
                <a:latin typeface="DFKai-SB" panose="03000509000000000000" pitchFamily="65" charset="-120"/>
                <a:ea typeface="DFKai-SB" panose="03000509000000000000" pitchFamily="65" charset="-120"/>
              </a:rPr>
              <a:t>語文知識</a:t>
            </a:r>
            <a:endParaRPr lang="en-US" altLang="zh-CN" sz="2000" b="1" dirty="0">
              <a:solidFill>
                <a:schemeClr val="accent1">
                  <a:lumMod val="75000"/>
                </a:schemeClr>
              </a:solidFill>
              <a:latin typeface="DFKai-SB" panose="03000509000000000000" pitchFamily="65" charset="-120"/>
              <a:ea typeface="DFKai-SB" panose="03000509000000000000" pitchFamily="65" charset="-120"/>
            </a:endParaRPr>
          </a:p>
          <a:p>
            <a:pPr lvl="0" algn="ctr">
              <a:lnSpc>
                <a:spcPct val="140000"/>
              </a:lnSpc>
              <a:defRPr/>
            </a:pPr>
            <a:r>
              <a:rPr lang="zh-CN" altLang="en-US" sz="2000" dirty="0">
                <a:solidFill>
                  <a:prstClr val="black"/>
                </a:solidFill>
                <a:latin typeface="DFKai-SB" panose="03000509000000000000" pitchFamily="65" charset="-120"/>
                <a:ea typeface="DFKai-SB" panose="03000509000000000000" pitchFamily="65" charset="-120"/>
              </a:rPr>
              <a:t>和</a:t>
            </a:r>
            <a:endParaRPr lang="en-US" altLang="zh-CN" sz="2000" dirty="0">
              <a:solidFill>
                <a:prstClr val="black"/>
              </a:solidFill>
              <a:latin typeface="DFKai-SB" panose="03000509000000000000" pitchFamily="65" charset="-120"/>
              <a:ea typeface="DFKai-SB" panose="03000509000000000000" pitchFamily="65" charset="-120"/>
            </a:endParaRPr>
          </a:p>
          <a:p>
            <a:pPr lvl="0" algn="ctr">
              <a:lnSpc>
                <a:spcPct val="140000"/>
              </a:lnSpc>
              <a:defRPr/>
            </a:pPr>
            <a:r>
              <a:rPr lang="zh-CN" altLang="en-US" sz="2000" b="1" dirty="0">
                <a:solidFill>
                  <a:schemeClr val="accent2">
                    <a:lumMod val="75000"/>
                  </a:schemeClr>
                </a:solidFill>
                <a:latin typeface="DFKai-SB" panose="03000509000000000000" pitchFamily="65" charset="-120"/>
                <a:ea typeface="DFKai-SB" panose="03000509000000000000" pitchFamily="65" charset="-120"/>
              </a:rPr>
              <a:t>人文素養</a:t>
            </a:r>
            <a:endParaRPr lang="en-US" altLang="zh-CN" sz="2000" b="1" dirty="0">
              <a:solidFill>
                <a:schemeClr val="accent2">
                  <a:lumMod val="75000"/>
                </a:schemeClr>
              </a:solidFill>
              <a:latin typeface="DFKai-SB" panose="03000509000000000000" pitchFamily="65" charset="-120"/>
              <a:ea typeface="DFKai-SB" panose="03000509000000000000" pitchFamily="65" charset="-120"/>
            </a:endParaRPr>
          </a:p>
          <a:p>
            <a:pPr lvl="0" algn="ctr">
              <a:lnSpc>
                <a:spcPct val="140000"/>
              </a:lnSpc>
              <a:defRPr/>
            </a:pPr>
            <a:r>
              <a:rPr lang="zh-TW" altLang="en-US" sz="2000" dirty="0">
                <a:solidFill>
                  <a:prstClr val="black"/>
                </a:solidFill>
                <a:latin typeface="DFKai-SB" panose="03000509000000000000" pitchFamily="65" charset="-120"/>
                <a:ea typeface="DFKai-SB" panose="03000509000000000000" pitchFamily="65" charset="-120"/>
              </a:rPr>
              <a:t>並重</a:t>
            </a:r>
            <a:endParaRPr lang="zh-CN" altLang="en-US" sz="2000" dirty="0">
              <a:solidFill>
                <a:prstClr val="black"/>
              </a:solidFill>
              <a:latin typeface="DFKai-SB" panose="03000509000000000000" pitchFamily="65" charset="-120"/>
              <a:ea typeface="DFKai-SB" panose="03000509000000000000" pitchFamily="65" charset="-120"/>
            </a:endParaRPr>
          </a:p>
        </p:txBody>
      </p:sp>
      <p:sp>
        <p:nvSpPr>
          <p:cNvPr id="19" name="箭號: 向右 18"/>
          <p:cNvSpPr/>
          <p:nvPr/>
        </p:nvSpPr>
        <p:spPr>
          <a:xfrm>
            <a:off x="4790772" y="3552609"/>
            <a:ext cx="269507" cy="70379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箭號: 向右 19"/>
          <p:cNvSpPr/>
          <p:nvPr/>
        </p:nvSpPr>
        <p:spPr>
          <a:xfrm>
            <a:off x="3301502" y="3552609"/>
            <a:ext cx="269507" cy="70379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标题 8"/>
          <p:cNvSpPr txBox="1"/>
          <p:nvPr/>
        </p:nvSpPr>
        <p:spPr>
          <a:xfrm>
            <a:off x="959367" y="223560"/>
            <a:ext cx="10263520" cy="635772"/>
          </a:xfrm>
          <a:prstGeom prst="rect">
            <a:avLst/>
          </a:prstGeom>
          <a:effectLst>
            <a:outerShdw blurRad="88900" dist="101600" dir="5400000" algn="ctr" rotWithShape="0">
              <a:srgbClr val="000000">
                <a:alpha val="2000"/>
              </a:srgbClr>
            </a:outerShdw>
          </a:effectLst>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宋体" panose="02010600030101010101" pitchFamily="2" charset="-122"/>
                <a:ea typeface="宋体" panose="02010600030101010101" pitchFamily="2" charset="-122"/>
                <a:cs typeface="+mj-cs"/>
              </a:defRPr>
            </a:lvl1pPr>
          </a:lstStyle>
          <a:p>
            <a:pPr algn="ctr">
              <a:lnSpc>
                <a:spcPct val="110000"/>
              </a:lnSpc>
            </a:pPr>
            <a:r>
              <a:rPr lang="zh-TW" altLang="en-US" b="1" dirty="0">
                <a:solidFill>
                  <a:schemeClr val="tx1"/>
                </a:solidFill>
                <a:effectLst/>
                <a:latin typeface="DFKai-SB" panose="03000509000000000000" pitchFamily="65" charset="-120"/>
                <a:ea typeface="DFKai-SB" panose="03000509000000000000" pitchFamily="65" charset="-120"/>
              </a:rPr>
              <a:t>依託</a:t>
            </a:r>
            <a:r>
              <a:rPr lang="en-US" altLang="zh-TW" b="1" dirty="0">
                <a:solidFill>
                  <a:schemeClr val="tx1"/>
                </a:solidFill>
                <a:effectLst/>
                <a:latin typeface="DFKai-SB" panose="03000509000000000000" pitchFamily="65" charset="-120"/>
                <a:ea typeface="DFKai-SB" panose="03000509000000000000" pitchFamily="65" charset="-120"/>
              </a:rPr>
              <a:t>《</a:t>
            </a:r>
            <a:r>
              <a:rPr lang="zh-TW" altLang="en-US" b="1" dirty="0">
                <a:solidFill>
                  <a:schemeClr val="tx1"/>
                </a:solidFill>
                <a:effectLst/>
                <a:latin typeface="DFKai-SB" panose="03000509000000000000" pitchFamily="65" charset="-120"/>
                <a:ea typeface="DFKai-SB" panose="03000509000000000000" pitchFamily="65" charset="-120"/>
              </a:rPr>
              <a:t>課程指引</a:t>
            </a:r>
            <a:r>
              <a:rPr lang="en-US" altLang="zh-TW" b="1" dirty="0">
                <a:solidFill>
                  <a:schemeClr val="tx1"/>
                </a:solidFill>
                <a:effectLst/>
                <a:latin typeface="DFKai-SB" panose="03000509000000000000" pitchFamily="65" charset="-120"/>
                <a:ea typeface="DFKai-SB" panose="03000509000000000000" pitchFamily="65" charset="-120"/>
              </a:rPr>
              <a:t>》  </a:t>
            </a:r>
            <a:r>
              <a:rPr lang="zh-TW" altLang="en-US" b="1" dirty="0">
                <a:solidFill>
                  <a:schemeClr val="tx1"/>
                </a:solidFill>
                <a:effectLst/>
                <a:latin typeface="DFKai-SB" panose="03000509000000000000" pitchFamily="65" charset="-120"/>
                <a:ea typeface="DFKai-SB" panose="03000509000000000000" pitchFamily="65" charset="-120"/>
              </a:rPr>
              <a:t>落實課程規劃理念</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QzZmE0YTI2NWIwZjIyZjZkYjkyZTg1MjgyZTg4ZjYifQ=="/>
  <p:tag name="RESOURCE_RECORD_KEY" val="{&quot;10&quot;:[21539617,50030536],&quot;70&quot;:[3312758]}"/>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99_1*i*1"/>
  <p:tag name="KSO_WM_TEMPLATE_CATEGORY" val="custom"/>
  <p:tag name="KSO_WM_TEMPLATE_INDEX" val="20238499"/>
  <p:tag name="KSO_WM_UNIT_LAYERLEVEL" val="1"/>
  <p:tag name="KSO_WM_TAG_VERSION" val="3.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99_1*i*2"/>
  <p:tag name="KSO_WM_TEMPLATE_CATEGORY" val="custom"/>
  <p:tag name="KSO_WM_TEMPLATE_INDEX" val="20238499"/>
  <p:tag name="KSO_WM_UNIT_LAYERLEVEL" val="1"/>
  <p:tag name="KSO_WM_TAG_VERSION" val="3.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VALUE" val="2124*2213"/>
  <p:tag name="KSO_WM_UNIT_HIGHLIGHT" val="0"/>
  <p:tag name="KSO_WM_UNIT_COMPATIBLE" val="0"/>
  <p:tag name="KSO_WM_UNIT_DIAGRAM_ISNUMVISUAL" val="0"/>
  <p:tag name="KSO_WM_UNIT_DIAGRAM_ISREFERUNIT" val="0"/>
  <p:tag name="KSO_WM_UNIT_TYPE" val="d"/>
  <p:tag name="KSO_WM_UNIT_INDEX" val="1"/>
  <p:tag name="KSO_WM_UNIT_ID" val="custom20238499_1*d*1"/>
  <p:tag name="KSO_WM_TEMPLATE_CATEGORY" val="custom"/>
  <p:tag name="KSO_WM_TEMPLATE_INDEX" val="20238499"/>
  <p:tag name="KSO_WM_UNIT_LAYERLEVEL" val="1"/>
  <p:tag name="KSO_WM_TAG_VERSION" val="3.0"/>
  <p:tag name="KSO_WM_UNIT_PIC_EFFECT"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8499_1*i*6"/>
  <p:tag name="KSO_WM_TEMPLATE_CATEGORY" val="custom"/>
  <p:tag name="KSO_WM_TEMPLATE_INDEX" val="20238499"/>
  <p:tag name="KSO_WM_UNIT_LAYERLEVEL" val="1"/>
  <p:tag name="KSO_WM_TAG_VERSION" val="3.0"/>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custom20238499_1*i*7"/>
  <p:tag name="KSO_WM_TEMPLATE_CATEGORY" val="custom"/>
  <p:tag name="KSO_WM_TEMPLATE_INDEX" val="20238499"/>
  <p:tag name="KSO_WM_UNIT_LAYERLEVEL" val="1"/>
  <p:tag name="KSO_WM_TAG_VERSION" val="3.0"/>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custom20238499_1*i*8"/>
  <p:tag name="KSO_WM_TEMPLATE_CATEGORY" val="custom"/>
  <p:tag name="KSO_WM_TEMPLATE_INDEX" val="20238499"/>
  <p:tag name="KSO_WM_UNIT_LAYERLEVEL" val="1"/>
  <p:tag name="KSO_WM_TAG_VERSION" val="3.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99_1*i*3"/>
  <p:tag name="KSO_WM_TEMPLATE_CATEGORY" val="custom"/>
  <p:tag name="KSO_WM_TEMPLATE_INDEX" val="20238499"/>
  <p:tag name="KSO_WM_UNIT_LAYERLEVEL" val="1"/>
  <p:tag name="KSO_WM_TAG_VERSION" val="3.0"/>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499_1*i*4"/>
  <p:tag name="KSO_WM_TEMPLATE_CATEGORY" val="custom"/>
  <p:tag name="KSO_WM_TEMPLATE_INDEX" val="20238499"/>
  <p:tag name="KSO_WM_UNIT_LAYERLEVEL" val="1"/>
  <p:tag name="KSO_WM_TAG_VERSION" val="3.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499_1*i*5"/>
  <p:tag name="KSO_WM_TEMPLATE_CATEGORY" val="custom"/>
  <p:tag name="KSO_WM_TEMPLATE_INDEX" val="20238499"/>
  <p:tag name="KSO_WM_UNIT_LAYERLEVEL" val="1"/>
  <p:tag name="KSO_WM_TAG_VERSION" val="3.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UNIT_VALUE" val="2110*2590"/>
  <p:tag name="KSO_WM_UNIT_HIGHLIGHT" val="0"/>
  <p:tag name="KSO_WM_UNIT_COMPATIBLE" val="0"/>
  <p:tag name="KSO_WM_UNIT_DIAGRAM_ISNUMVISUAL" val="0"/>
  <p:tag name="KSO_WM_UNIT_DIAGRAM_ISREFERUNIT" val="0"/>
  <p:tag name="KSO_WM_UNIT_TYPE" val="d"/>
  <p:tag name="KSO_WM_UNIT_INDEX" val="1"/>
  <p:tag name="KSO_WM_UNIT_ID" val="custom20238552_1*d*1"/>
  <p:tag name="KSO_WM_TEMPLATE_CATEGORY" val="custom"/>
  <p:tag name="KSO_WM_TEMPLATE_INDEX" val="20238552"/>
  <p:tag name="KSO_WM_UNIT_LAYERLEVEL" val="1"/>
  <p:tag name="KSO_WM_TAG_VERSION" val="3.0"/>
  <p:tag name="KSO_WM_UNIT_PIC_EFFECT"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52_1*i*1"/>
  <p:tag name="KSO_WM_TEMPLATE_CATEGORY" val="custom"/>
  <p:tag name="KSO_WM_TEMPLATE_INDEX" val="20238552"/>
  <p:tag name="KSO_WM_UNIT_LAYERLEVEL" val="1"/>
  <p:tag name="KSO_WM_TAG_VERSION" val="3.0"/>
  <p:tag name="KSO_WM_UNIT_PIC_EFFECT"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52_1*i*2"/>
  <p:tag name="KSO_WM_TEMPLATE_CATEGORY" val="custom"/>
  <p:tag name="KSO_WM_TEMPLATE_INDEX" val="20238552"/>
  <p:tag name="KSO_WM_UNIT_LAYERLEVEL" val="1"/>
  <p:tag name="KSO_WM_TAG_VERSION" val="3.0"/>
  <p:tag name="KSO_WM_UNIT_PIC_EFFECT"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52_1*i*3"/>
  <p:tag name="KSO_WM_TEMPLATE_CATEGORY" val="custom"/>
  <p:tag name="KSO_WM_TEMPLATE_INDEX" val="20238552"/>
  <p:tag name="KSO_WM_UNIT_LAYERLEVEL" val="1"/>
  <p:tag name="KSO_WM_TAG_VERSION" val="3.0"/>
  <p:tag name="KSO_WM_UNIT_PIC_EFFECT"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552_1*i*4"/>
  <p:tag name="KSO_WM_TEMPLATE_CATEGORY" val="custom"/>
  <p:tag name="KSO_WM_TEMPLATE_INDEX" val="20238552"/>
  <p:tag name="KSO_WM_UNIT_LAYERLEVEL" val="1"/>
  <p:tag name="KSO_WM_TAG_VERSION" val="3.0"/>
  <p:tag name="KSO_WM_UNIT_PIC_EFFECT"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552_1*i*5"/>
  <p:tag name="KSO_WM_TEMPLATE_CATEGORY" val="custom"/>
  <p:tag name="KSO_WM_TEMPLATE_INDEX" val="20238552"/>
  <p:tag name="KSO_WM_UNIT_LAYERLEVEL" val="1"/>
  <p:tag name="KSO_WM_TAG_VERSION" val="3.0"/>
  <p:tag name="KSO_WM_UNIT_PIC_EFFECT"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custom20238552_1*i*6"/>
  <p:tag name="KSO_WM_TEMPLATE_CATEGORY" val="custom"/>
  <p:tag name="KSO_WM_TEMPLATE_INDEX" val="20238552"/>
  <p:tag name="KSO_WM_UNIT_LAYERLEVEL" val="1"/>
  <p:tag name="KSO_WM_TAG_VERSION" val="3.0"/>
  <p:tag name="KSO_WM_UNIT_PIC_EFFECT"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custom20238552_1*i*7"/>
  <p:tag name="KSO_WM_TEMPLATE_CATEGORY" val="custom"/>
  <p:tag name="KSO_WM_TEMPLATE_INDEX" val="20238552"/>
  <p:tag name="KSO_WM_UNIT_LAYERLEVEL" val="1"/>
  <p:tag name="KSO_WM_TAG_VERSION" val="3.0"/>
  <p:tag name="KSO_WM_UNIT_PIC_EFFECT"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8"/>
  <p:tag name="KSO_WM_UNIT_ID" val="custom20238552_1*i*8"/>
  <p:tag name="KSO_WM_TEMPLATE_CATEGORY" val="custom"/>
  <p:tag name="KSO_WM_TEMPLATE_INDEX" val="20238552"/>
  <p:tag name="KSO_WM_UNIT_LAYERLEVEL" val="1"/>
  <p:tag name="KSO_WM_TAG_VERSION" val="3.0"/>
  <p:tag name="KSO_WM_UNIT_PIC_EFFECT"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9"/>
  <p:tag name="KSO_WM_UNIT_ID" val="custom20238552_1*i*9"/>
  <p:tag name="KSO_WM_TEMPLATE_CATEGORY" val="custom"/>
  <p:tag name="KSO_WM_TEMPLATE_INDEX" val="20238552"/>
  <p:tag name="KSO_WM_UNIT_LAYERLEVEL" val="1"/>
  <p:tag name="KSO_WM_TAG_VERSION" val="3.0"/>
  <p:tag name="KSO_WM_UNIT_PIC_EFFECT"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0"/>
  <p:tag name="KSO_WM_UNIT_ID" val="custom20238552_1*i*10"/>
  <p:tag name="KSO_WM_TEMPLATE_CATEGORY" val="custom"/>
  <p:tag name="KSO_WM_TEMPLATE_INDEX" val="20238552"/>
  <p:tag name="KSO_WM_UNIT_LAYERLEVEL" val="1"/>
  <p:tag name="KSO_WM_TAG_VERSION" val="3.0"/>
  <p:tag name="KSO_WM_UNIT_PIC_EFFECT"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85_1*i*1"/>
  <p:tag name="KSO_WM_TEMPLATE_CATEGORY" val="custom"/>
  <p:tag name="KSO_WM_TEMPLATE_INDEX" val="20238485"/>
  <p:tag name="KSO_WM_UNIT_LAYERLEVEL" val="1"/>
  <p:tag name="KSO_WM_TAG_VERSION" val="1.0"/>
  <p:tag name="KSO_WM_UNIT_PIC_EFFECT"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887*2359"/>
  <p:tag name="KSO_WM_UNIT_HIGHLIGHT" val="0"/>
  <p:tag name="KSO_WM_UNIT_COMPATIBLE" val="0"/>
  <p:tag name="KSO_WM_UNIT_DIAGRAM_ISNUMVISUAL" val="0"/>
  <p:tag name="KSO_WM_UNIT_DIAGRAM_ISREFERUNIT" val="0"/>
  <p:tag name="KSO_WM_UNIT_TYPE" val="d"/>
  <p:tag name="KSO_WM_UNIT_INDEX" val="1"/>
  <p:tag name="KSO_WM_UNIT_ID" val="custom20238485_1*d*1"/>
  <p:tag name="KSO_WM_TEMPLATE_CATEGORY" val="custom"/>
  <p:tag name="KSO_WM_TEMPLATE_INDEX" val="20238485"/>
  <p:tag name="KSO_WM_UNIT_LAYERLEVEL" val="1"/>
  <p:tag name="KSO_WM_TAG_VERSION" val="1.0"/>
  <p:tag name="KSO_WM_UNIT_PIC_EFFECT" val="1"/>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436.15,&quot;left&quot;:67.25,&quot;top&quot;:91.15,&quot;width&quot;:832.0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459.6668492609404,&quot;left&quot;:54.18844888468838,&quot;top&quot;:-29.216849260940442,&quot;width&quot;:713.9916540802539}"/>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473.4,&quot;left&quot;:41.45,&quot;top&quot;:102.8,&quot;width&quot;:848.55}"/>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22"/>
  <p:tag name="KSO_WM_UNIT_TYPE" val="m_h_f"/>
  <p:tag name="KSO_WM_UNIT_INDEX" val="1_1_1"/>
  <p:tag name="KSO_WM_UNIT_ID" val="diagram160022_3*m_h_f*1_1_1"/>
  <p:tag name="KSO_WM_UNIT_CLEAR" val="1"/>
  <p:tag name="KSO_WM_UNIT_LAYERLEVEL" val="1_1_1"/>
  <p:tag name="KSO_WM_UNIT_VALUE" val="22"/>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DIAGRAM_VIRTUALLY_FRAME" val="{&quot;height&quot;:449.7,&quot;left&quot;:20.25,&quot;top&quot;:107.3,&quot;width&quot;:918.55}"/>
</p:tagLst>
</file>

<file path=ppt/tags/tag36.xml><?xml version="1.0" encoding="utf-8"?>
<p:tagLst xmlns:a="http://schemas.openxmlformats.org/drawingml/2006/main" xmlns:r="http://schemas.openxmlformats.org/officeDocument/2006/relationships" xmlns:p="http://schemas.openxmlformats.org/presentationml/2006/main">
  <p:tag name="TABLE_ENDDRAG_ORIGIN_RECT" val="668*333"/>
  <p:tag name="TABLE_ENDDRAG_RECT" val="180*163*668*333"/>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436.15,&quot;left&quot;:67.25,&quot;top&quot;:91.15,&quot;width&quot;:832.05}"/>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72.6,&quot;left&quot;:9.25,&quot;top&quot;:126.45,&quot;width&quot;:940.45}"/>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72.6,&quot;left&quot;:9.25,&quot;top&quot;:126.45,&quot;width&quot;:940.45}"/>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72.6,&quot;left&quot;:9.25,&quot;top&quot;:126.45,&quot;width&quot;:940.4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72.6,&quot;left&quot;:9.25,&quot;top&quot;:126.45,&quot;width&quot;:940.4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72.6,&quot;left&quot;:9.25,&quot;top&quot;:126.45,&quot;width&quot;:940.45}"/>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VALUE" val="2537*2537"/>
  <p:tag name="KSO_WM_UNIT_HIGHLIGHT" val="0"/>
  <p:tag name="KSO_WM_UNIT_COMPATIBLE" val="0"/>
  <p:tag name="KSO_WM_UNIT_DIAGRAM_ISNUMVISUAL" val="0"/>
  <p:tag name="KSO_WM_UNIT_DIAGRAM_ISREFERUNIT" val="0"/>
  <p:tag name="KSO_WM_UNIT_TYPE" val="d"/>
  <p:tag name="KSO_WM_UNIT_INDEX" val="1"/>
  <p:tag name="KSO_WM_UNIT_ID" val="custom40479644_1*d*1"/>
  <p:tag name="KSO_WM_TEMPLATE_CATEGORY" val="custom"/>
  <p:tag name="KSO_WM_TEMPLATE_INDEX" val="40479644"/>
  <p:tag name="KSO_WM_UNIT_LAYERLEVEL" val="1"/>
  <p:tag name="KSO_WM_TAG_VERSION" val="3.0"/>
  <p:tag name="KSO_WM_UNIT_PIC_EFFECT" val="1"/>
</p:tagLst>
</file>

<file path=ppt/tags/tag6.xml><?xml version="1.0" encoding="utf-8"?>
<p:tagLst xmlns:a="http://schemas.openxmlformats.org/drawingml/2006/main" xmlns:r="http://schemas.openxmlformats.org/officeDocument/2006/relationships" xmlns:p="http://schemas.openxmlformats.org/presentationml/2006/main">
  <p:tag name="KSO_WM_UNIT_PIC_EFFECT"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VALUE" val="1600*2712"/>
  <p:tag name="KSO_WM_UNIT_HIGHLIGHT" val="0"/>
  <p:tag name="KSO_WM_UNIT_COMPATIBLE" val="0"/>
  <p:tag name="KSO_WM_UNIT_DIAGRAM_ISNUMVISUAL" val="0"/>
  <p:tag name="KSO_WM_UNIT_DIAGRAM_ISREFERUNIT" val="0"/>
  <p:tag name="KSO_WM_UNIT_TYPE" val="d"/>
  <p:tag name="KSO_WM_UNIT_INDEX" val="1"/>
  <p:tag name="KSO_WM_UNIT_ID" val="custom40479651_1*d*1"/>
  <p:tag name="KSO_WM_TEMPLATE_CATEGORY" val="custom"/>
  <p:tag name="KSO_WM_TEMPLATE_INDEX" val="40479651"/>
  <p:tag name="KSO_WM_UNIT_LAYERLEVEL" val="1"/>
  <p:tag name="KSO_WM_TAG_VERSION" val="3.0"/>
  <p:tag name="KSO_WM_UNIT_PIC_EFFECT" val="1"/>
</p:tagLst>
</file>

<file path=ppt/tags/tag8.xml><?xml version="1.0" encoding="utf-8"?>
<p:tagLst xmlns:a="http://schemas.openxmlformats.org/drawingml/2006/main" xmlns:r="http://schemas.openxmlformats.org/officeDocument/2006/relationships" xmlns:p="http://schemas.openxmlformats.org/presentationml/2006/main">
  <p:tag name="KSO_WM_UNIT_PIC_EFFECT" val="1"/>
</p:tagLst>
</file>

<file path=ppt/tags/tag9.xml><?xml version="1.0" encoding="utf-8"?>
<p:tagLst xmlns:a="http://schemas.openxmlformats.org/drawingml/2006/main" xmlns:r="http://schemas.openxmlformats.org/officeDocument/2006/relationships" xmlns:p="http://schemas.openxmlformats.org/presentationml/2006/main">
  <p:tag name="KSO_WM_UNIT_PIC_EFFECT"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宋体"/>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C6F449E1C954F8E631DF62F6561C5" ma:contentTypeVersion="13" ma:contentTypeDescription="Create a new document." ma:contentTypeScope="" ma:versionID="770f88f1c87102692ccc6d3de589c4fe">
  <xsd:schema xmlns:xsd="http://www.w3.org/2001/XMLSchema" xmlns:xs="http://www.w3.org/2001/XMLSchema" xmlns:p="http://schemas.microsoft.com/office/2006/metadata/properties" xmlns:ns2="0bbb4b91-0ee2-4151-84b1-5b97fa409fe8" xmlns:ns3="8e1bf359-2b41-46a4-8b9b-3ece4fb97bbe" targetNamespace="http://schemas.microsoft.com/office/2006/metadata/properties" ma:root="true" ma:fieldsID="1009510de304ade352c50a4a5c76f419" ns2:_="" ns3:_="">
    <xsd:import namespace="0bbb4b91-0ee2-4151-84b1-5b97fa409fe8"/>
    <xsd:import namespace="8e1bf359-2b41-46a4-8b9b-3ece4fb97b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4b91-0ee2-4151-84b1-5b97fa409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4e264a9-5b14-4428-b4aa-7e2898a0ce9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bf359-2b41-46a4-8b9b-3ece4fb97bb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0ea1f8-702a-4b02-b20d-4f5b4019ce63}" ma:internalName="TaxCatchAll" ma:showField="CatchAllData" ma:web="8e1bf359-2b41-46a4-8b9b-3ece4fb97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bb4b91-0ee2-4151-84b1-5b97fa409fe8">
      <Terms xmlns="http://schemas.microsoft.com/office/infopath/2007/PartnerControls"/>
    </lcf76f155ced4ddcb4097134ff3c332f>
    <TaxCatchAll xmlns="8e1bf359-2b41-46a4-8b9b-3ece4fb97bbe" xsi:nil="true"/>
  </documentManagement>
</p:properties>
</file>

<file path=customXml/itemProps1.xml><?xml version="1.0" encoding="utf-8"?>
<ds:datastoreItem xmlns:ds="http://schemas.openxmlformats.org/officeDocument/2006/customXml" ds:itemID="{3ADF458B-AD96-4031-A348-8118E4FFD110}"/>
</file>

<file path=customXml/itemProps2.xml><?xml version="1.0" encoding="utf-8"?>
<ds:datastoreItem xmlns:ds="http://schemas.openxmlformats.org/officeDocument/2006/customXml" ds:itemID="{A389F440-8EB2-43CB-852A-31FEB7E09166}"/>
</file>

<file path=customXml/itemProps3.xml><?xml version="1.0" encoding="utf-8"?>
<ds:datastoreItem xmlns:ds="http://schemas.openxmlformats.org/officeDocument/2006/customXml" ds:itemID="{819C9FB6-0A0B-4618-9920-1D78DBE30D57}"/>
</file>

<file path=docProps/app.xml><?xml version="1.0" encoding="utf-8"?>
<Properties xmlns="http://schemas.openxmlformats.org/officeDocument/2006/extended-properties" xmlns:vt="http://schemas.openxmlformats.org/officeDocument/2006/docPropsVTypes">
  <TotalTime>2</TotalTime>
  <Words>3393</Words>
  <Application>Microsoft Office PowerPoint</Application>
  <PresentationFormat>寬螢幕</PresentationFormat>
  <Paragraphs>414</Paragraphs>
  <Slides>35</Slides>
  <Notes>33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35</vt:i4>
      </vt:variant>
    </vt:vector>
  </HeadingPairs>
  <TitlesOfParts>
    <vt:vector size="45" baseType="lpstr">
      <vt:lpstr>DFKai-SB</vt:lpstr>
      <vt:lpstr>HarmonyOS Sans SC Medium</vt:lpstr>
      <vt:lpstr>楷体</vt:lpstr>
      <vt:lpstr>Microsoft JhengHei</vt:lpstr>
      <vt:lpstr>宋体</vt:lpstr>
      <vt:lpstr>Arial</vt:lpstr>
      <vt:lpstr>Arial Narrow</vt:lpstr>
      <vt:lpstr>Calibri</vt:lpstr>
      <vt:lpstr>Times New Roman</vt:lpstr>
      <vt:lpstr>1_Office 主题</vt:lpstr>
      <vt:lpstr>PowerPoint 簡報</vt:lpstr>
      <vt:lpstr>PowerPoint 簡報</vt:lpstr>
      <vt:lpstr>PowerPoint 簡報</vt:lpstr>
      <vt:lpstr>PowerPoint 簡報</vt:lpstr>
      <vt:lpstr>PowerPoint 簡報</vt:lpstr>
      <vt:lpstr>PowerPoint 簡報</vt:lpstr>
      <vt:lpstr>創知中學 初中「君子仁心涵養課程」</vt:lpstr>
      <vt:lpstr>PowerPoint 簡報</vt:lpstr>
      <vt:lpstr>PowerPoint 簡報</vt:lpstr>
      <vt:lpstr>創知中學 初中「君子仁心涵養課程」</vt:lpstr>
      <vt:lpstr>「導、拓、融」教學策略</vt:lpstr>
      <vt:lpstr>以「導、拓、融」策略  落實價值觀教育</vt:lpstr>
      <vt:lpstr>——以《為學》教學為例</vt:lpstr>
      <vt:lpstr>——以《為學》教學為例</vt:lpstr>
      <vt:lpstr>PowerPoint 簡報</vt:lpstr>
      <vt:lpstr>PowerPoint 簡報</vt:lpstr>
      <vt:lpstr>PowerPoint 簡報</vt:lpstr>
      <vt:lpstr>鳳溪創新小學 「《紅樓夢》 x 中醫文化課程」</vt:lpstr>
      <vt:lpstr>鳳溪創新小學 有機融入價值觀教育的中國語文課程</vt:lpstr>
      <vt:lpstr>PowerPoint 簡報</vt:lpstr>
      <vt:lpstr>PowerPoint 簡報</vt:lpstr>
      <vt:lpstr>PowerPoint 簡報</vt:lpstr>
      <vt:lpstr>PowerPoint 簡報</vt:lpstr>
      <vt:lpstr>依託《課程指引》  落實課程規劃理念 ——以小六「《紅樓夢》 x 中醫文化課程」單元為例</vt:lpstr>
      <vt:lpstr>鳳溪創新小學 「《紅樓夢》 x 中醫文化課程」</vt:lpstr>
      <vt:lpstr>以「導、拓、融」策略  落實價值觀教育</vt:lpstr>
      <vt:lpstr>PowerPoint 簡報</vt:lpstr>
      <vt:lpstr>PowerPoint 簡報</vt:lpstr>
      <vt:lpstr>PowerPoint 簡報</vt:lpstr>
      <vt:lpstr>以「導、拓、融」策略  落實價值觀教育</vt:lpstr>
      <vt:lpstr>小結</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CHENG, Ngai-fan</dc:creator>
  <cp:lastModifiedBy>Tech Support</cp:lastModifiedBy>
  <cp:revision>238</cp:revision>
  <cp:lastPrinted>2024-10-30T08:08:00Z</cp:lastPrinted>
  <dcterms:created xsi:type="dcterms:W3CDTF">2024-10-04T03:52:00Z</dcterms:created>
  <dcterms:modified xsi:type="dcterms:W3CDTF">2024-12-12T05:51:53Z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94AEA27470954BD5BDE86BA8F88ACB92_12</vt:lpwstr>
  </property>
  <property fmtid="{D5CDD505-2E9C-101B-9397-08002B2CF9AE}" pid="3" name="KSOProductBuildVer">
    <vt:lpwstr>2052-12.1.0.19302</vt:lpwstr>
  </property>
  <property fmtid="{D5CDD505-2E9C-101B-9397-08002B2CF9AE}" pid="4" name="ContentTypeId">
    <vt:lpwstr>0x010100EA3C6F449E1C954F8E631DF62F6561C5</vt:lpwstr>
  </property>
</Properties>
</file>